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5" r:id="rId3"/>
    <p:sldId id="287" r:id="rId4"/>
    <p:sldId id="282" r:id="rId5"/>
    <p:sldId id="277" r:id="rId6"/>
    <p:sldId id="280" r:id="rId7"/>
    <p:sldId id="278" r:id="rId8"/>
    <p:sldId id="279" r:id="rId9"/>
    <p:sldId id="268" r:id="rId10"/>
    <p:sldId id="289" r:id="rId11"/>
    <p:sldId id="290" r:id="rId12"/>
    <p:sldId id="291" r:id="rId13"/>
    <p:sldId id="292" r:id="rId14"/>
    <p:sldId id="269" r:id="rId15"/>
    <p:sldId id="274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96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" y="20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5DD5-6259-4736-9F67-C8A78042AE0A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196DC-998A-4F21-B173-3CAF83481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44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96DC-998A-4F21-B173-3CAF83481E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96DC-998A-4F21-B173-3CAF83481E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50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96DC-998A-4F21-B173-3CAF83481E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22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12795-6709-4F4B-B4AF-A914B3DADB5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7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0927"/>
            <a:ext cx="9144001" cy="1005254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0" y="1773238"/>
            <a:ext cx="9144000" cy="22590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br>
              <a:rPr lang="en-US" altLang="zh-CN" noProof="0"/>
            </a:br>
            <a:endParaRPr lang="zh-CN" alt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9705"/>
            <a:ext cx="7772400" cy="82607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40212"/>
            <a:ext cx="6858000" cy="10393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2" y="300213"/>
            <a:ext cx="1123951" cy="11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8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95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07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0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smh.com.au/2012/09/20/3649933/art-353-Smiley-30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14818"/>
            <a:ext cx="2037740" cy="2071702"/>
          </a:xfrm>
          <a:prstGeom prst="rect">
            <a:avLst/>
          </a:prstGeom>
          <a:noFill/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0" y="1773238"/>
            <a:ext cx="9144000" cy="22590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br>
              <a:rPr lang="en-US" altLang="zh-CN" noProof="0"/>
            </a:b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/>
          </p:nvPr>
        </p:nvSpPr>
        <p:spPr>
          <a:xfrm>
            <a:off x="1571604" y="4357694"/>
            <a:ext cx="4857784" cy="804862"/>
          </a:xfrm>
        </p:spPr>
        <p:txBody>
          <a:bodyPr/>
          <a:lstStyle>
            <a:lvl1pPr marL="0" indent="0">
              <a:buNone/>
              <a:defRPr sz="280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3" y="300213"/>
            <a:ext cx="1123951" cy="11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 userDrawn="1"/>
        </p:nvSpPr>
        <p:spPr bwMode="auto">
          <a:xfrm>
            <a:off x="0" y="0"/>
            <a:ext cx="8358214" cy="705563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114" y="71414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71472" y="71438"/>
            <a:ext cx="7786742" cy="642918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Picture 4" descr="http://geekpark-img.qiniudn.com/uploads/reading/seed/72b3a0b9e2040ae8bee324ae3fb4207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700308" y="6143643"/>
            <a:ext cx="1443692" cy="714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6090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 userDrawn="1"/>
        </p:nvSpPr>
        <p:spPr bwMode="auto">
          <a:xfrm>
            <a:off x="0" y="0"/>
            <a:ext cx="8120743" cy="705563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58050" cy="70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3514"/>
            <a:ext cx="7886700" cy="5273449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rgbClr val="002060"/>
                </a:solidFill>
              </a:defRPr>
            </a:lvl1pPr>
            <a:lvl2pPr marL="685800" indent="-228600">
              <a:lnSpc>
                <a:spcPct val="120000"/>
              </a:lnSpc>
              <a:buFont typeface="宋体" panose="02010600030101010101" pitchFamily="2" charset="-122"/>
              <a:buChar char="―"/>
              <a:defRPr>
                <a:solidFill>
                  <a:srgbClr val="002060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002060"/>
                </a:solidFill>
              </a:defRPr>
            </a:lvl3pPr>
            <a:lvl4pPr marL="1600200" indent="-228600">
              <a:lnSpc>
                <a:spcPct val="120000"/>
              </a:lnSpc>
              <a:buFont typeface="Wingdings" panose="05000000000000000000" pitchFamily="2" charset="2"/>
              <a:buChar char="Ø"/>
              <a:defRPr>
                <a:solidFill>
                  <a:srgbClr val="002060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>
          <a:xfrm>
            <a:off x="8229600" y="35821"/>
            <a:ext cx="851807" cy="735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9" y="5980927"/>
            <a:ext cx="4021015" cy="10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0" y="1773238"/>
            <a:ext cx="9144000" cy="22590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br>
              <a:rPr lang="en-US" altLang="zh-CN" noProof="0"/>
            </a:br>
            <a:endParaRPr lang="zh-CN" alt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9705"/>
            <a:ext cx="7772400" cy="82607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40212"/>
            <a:ext cx="6858000" cy="10393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213"/>
            <a:ext cx="1123951" cy="111271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809751" y="385991"/>
            <a:ext cx="6340197" cy="941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先进计算机应用技术”教育部工程研究中心</a:t>
            </a:r>
            <a:endParaRPr lang="en-US" altLang="zh-CN" sz="2400" b="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北京航空航天大学计算机学院</a:t>
            </a:r>
            <a:endPara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2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0" y="0"/>
            <a:ext cx="8120743" cy="705563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>
          <a:xfrm>
            <a:off x="8229600" y="35821"/>
            <a:ext cx="851807" cy="735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9" y="5980927"/>
            <a:ext cx="4021015" cy="10052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29640"/>
            <a:ext cx="3886200" cy="524732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29640"/>
            <a:ext cx="3886200" cy="524732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58050" cy="70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 userDrawn="1"/>
        </p:nvSpPr>
        <p:spPr bwMode="auto">
          <a:xfrm>
            <a:off x="0" y="0"/>
            <a:ext cx="8120743" cy="7055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0"/>
            <a:ext cx="7258050" cy="70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>
          <a:xfrm>
            <a:off x="8262257" y="0"/>
            <a:ext cx="794656" cy="7055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0927"/>
            <a:ext cx="9144001" cy="10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87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76AC-BA24-4CCF-8C24-DC310596D4B4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2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5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2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scity.com/" TargetMode="External"/><Relationship Id="rId2" Type="http://schemas.openxmlformats.org/officeDocument/2006/relationships/hyperlink" Target="mailto:fengkai@buaa.edu.cn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0" y="2333820"/>
            <a:ext cx="9144000" cy="1111844"/>
          </a:xfrm>
        </p:spPr>
        <p:txBody>
          <a:bodyPr>
            <a:noAutofit/>
          </a:bodyPr>
          <a:lstStyle/>
          <a:p>
            <a:r>
              <a:rPr lang="en-US" altLang="zh-CN" dirty="0"/>
              <a:t>SVM-based Deep Stacking Networks</a:t>
            </a:r>
            <a:endParaRPr lang="zh-CN" altLang="en-US" sz="36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0" y="4550918"/>
            <a:ext cx="9144000" cy="1480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Jingyuan Wang, Kai Feng and </a:t>
            </a:r>
            <a:r>
              <a:rPr lang="en-US" altLang="zh-CN" sz="2000" dirty="0" err="1"/>
              <a:t>Junjie</a:t>
            </a:r>
            <a:r>
              <a:rPr lang="en-US" altLang="zh-CN" sz="2000" dirty="0"/>
              <a:t> Wu</a:t>
            </a:r>
            <a:endParaRPr lang="en-US" altLang="zh-CN" sz="1000" dirty="0"/>
          </a:p>
          <a:p>
            <a:pPr>
              <a:lnSpc>
                <a:spcPct val="120000"/>
              </a:lnSpc>
            </a:pPr>
            <a:endParaRPr lang="en-US" altLang="zh-CN" sz="900" dirty="0"/>
          </a:p>
          <a:p>
            <a:pPr>
              <a:lnSpc>
                <a:spcPct val="120000"/>
              </a:lnSpc>
            </a:pPr>
            <a:endParaRPr lang="en-US" altLang="zh-CN" sz="900" dirty="0"/>
          </a:p>
          <a:p>
            <a:pPr>
              <a:lnSpc>
                <a:spcPct val="120000"/>
              </a:lnSpc>
            </a:pPr>
            <a:r>
              <a:rPr lang="en-US" altLang="zh-CN" sz="1800" dirty="0" err="1"/>
              <a:t>Beihang</a:t>
            </a:r>
            <a:r>
              <a:rPr lang="en-US" altLang="zh-CN" sz="1800" dirty="0"/>
              <a:t> University, Beijing, China  </a:t>
            </a:r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1507926" y="471436"/>
            <a:ext cx="58029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Thirty-Third AAAI Conference on Artificial Intelligence Honolulu, Hawaii, USA.  January 27–February 1, 2019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E4BEA6-3968-4DFA-BBA6-A42180F91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848" y="205117"/>
            <a:ext cx="1729491" cy="13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Properties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B9522C88-3655-489B-B273-C43F3F481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449" y="1268523"/>
                <a:ext cx="4482614" cy="5273449"/>
              </a:xfrm>
            </p:spPr>
            <p:txBody>
              <a:bodyPr/>
              <a:lstStyle/>
              <a:p>
                <a:pPr algn="just"/>
                <a:r>
                  <a:rPr lang="en-US" altLang="zh-CN" sz="2000" b="1" dirty="0"/>
                  <a:t>Universal approximation: </a:t>
                </a:r>
                <a:r>
                  <a:rPr lang="en-US" altLang="zh-CN" sz="2000" dirty="0"/>
                  <a:t>activation function in SVM-DSN is bounded and non-constant (</a:t>
                </a:r>
                <a:r>
                  <a:rPr lang="en-US" altLang="zh-CN" sz="2000" dirty="0" err="1"/>
                  <a:t>Hornik</a:t>
                </a:r>
                <a:r>
                  <a:rPr lang="en-US" altLang="zh-CN" sz="2000" dirty="0"/>
                  <a:t> 1991).</a:t>
                </a:r>
              </a:p>
              <a:p>
                <a:pPr algn="just"/>
                <a:endParaRPr lang="en-US" altLang="zh-CN" sz="1000" dirty="0"/>
              </a:p>
              <a:p>
                <a:pPr algn="just"/>
                <a:r>
                  <a:rPr lang="en-US" altLang="zh-CN" sz="2000" b="1" dirty="0"/>
                  <a:t>Block level parallelization: </a:t>
                </a:r>
                <a:r>
                  <a:rPr lang="en-US" altLang="zh-CN" sz="2000" dirty="0"/>
                  <a:t>For a DSN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/>
                  <a:t>blocks, the training of blocks could be deployed over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/>
                  <a:t> processing units.</a:t>
                </a:r>
              </a:p>
              <a:p>
                <a:pPr algn="just"/>
                <a:endParaRPr lang="en-US" altLang="zh-CN" sz="1000" dirty="0"/>
              </a:p>
              <a:p>
                <a:pPr algn="just"/>
                <a:r>
                  <a:rPr lang="en-US" altLang="zh-CN" sz="2000" b="1" dirty="0"/>
                  <a:t>Parallelable training of SVM: </a:t>
                </a:r>
                <a:r>
                  <a:rPr lang="en-US" altLang="zh-CN" sz="2000" dirty="0"/>
                  <a:t>Using Parallel Support Vector Machines (Graf et al. 2005)</a:t>
                </a:r>
              </a:p>
              <a:p>
                <a:pPr algn="just"/>
                <a:endParaRPr lang="en-US" altLang="zh-CN" dirty="0"/>
              </a:p>
              <a:p>
                <a:pPr algn="just"/>
                <a:endParaRPr lang="en-US" altLang="zh-CN" dirty="0"/>
              </a:p>
              <a:p>
                <a:pPr algn="just"/>
                <a:endParaRPr lang="en-US" altLang="zh-CN" dirty="0"/>
              </a:p>
              <a:p>
                <a:pPr algn="just"/>
                <a:endParaRPr lang="zh-CN" altLang="en-US" sz="2400" dirty="0"/>
              </a:p>
            </p:txBody>
          </p:sp>
        </mc:Choice>
        <mc:Fallback xmlns=""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B9522C88-3655-489B-B273-C43F3F481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49" y="1268523"/>
                <a:ext cx="4482614" cy="5273449"/>
              </a:xfrm>
              <a:blipFill>
                <a:blip r:embed="rId2"/>
                <a:stretch>
                  <a:fillRect l="-1224" r="-1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9EED9A1-9FE2-4906-87B0-921A772D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82" y="1487732"/>
            <a:ext cx="3467833" cy="9957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F6B894-763E-4FE8-BDED-B82FBFA07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063" y="3661264"/>
            <a:ext cx="4120871" cy="21826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EE716CE-4A75-453F-897D-C9E07C59FE0B}"/>
              </a:ext>
            </a:extLst>
          </p:cNvPr>
          <p:cNvSpPr txBox="1"/>
          <p:nvPr/>
        </p:nvSpPr>
        <p:spPr>
          <a:xfrm>
            <a:off x="5462222" y="5773594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of the Parallel Support Vector Machines (Graf et al 2005)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Properties</a:t>
            </a:r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B9522C88-3655-489B-B273-C43F3F4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2" y="1045785"/>
            <a:ext cx="7747489" cy="2383216"/>
          </a:xfrm>
        </p:spPr>
        <p:txBody>
          <a:bodyPr/>
          <a:lstStyle/>
          <a:p>
            <a:pPr algn="just"/>
            <a:r>
              <a:rPr lang="en-US" altLang="zh-CN" sz="2000" b="1" dirty="0"/>
              <a:t>Anti-saturation: </a:t>
            </a:r>
            <a:r>
              <a:rPr lang="en-US" altLang="zh-CN" sz="2000" dirty="0"/>
              <a:t>the partial derivative for a neuron.</a:t>
            </a:r>
          </a:p>
          <a:p>
            <a:pPr algn="just"/>
            <a:endParaRPr lang="en-US" altLang="zh-CN" sz="2000" dirty="0"/>
          </a:p>
          <a:p>
            <a:pPr marL="0" indent="0" algn="just">
              <a:buNone/>
            </a:pPr>
            <a:endParaRPr lang="en-US" altLang="zh-CN" sz="2000" dirty="0"/>
          </a:p>
          <a:p>
            <a:pPr marL="0" indent="0" algn="just">
              <a:buNone/>
            </a:pPr>
            <a:r>
              <a:rPr lang="en-US" altLang="zh-CN" sz="2000" dirty="0"/>
              <a:t>For common activation function like sigmoid and </a:t>
            </a:r>
            <a:r>
              <a:rPr lang="en-US" altLang="zh-CN" sz="2000" dirty="0" err="1"/>
              <a:t>ReLU</a:t>
            </a:r>
            <a:r>
              <a:rPr lang="en-US" altLang="zh-CN" sz="2000" dirty="0"/>
              <a:t>,                 can be 0 or near 0 even if there is still much room for the optimization of     .</a:t>
            </a:r>
          </a:p>
          <a:p>
            <a:pPr algn="just"/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34F24D-3455-48AD-A40C-32236C35C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93" y="1658083"/>
            <a:ext cx="5890115" cy="6718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2E655C-B50E-4298-9C87-C39B5BBC3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12" y="2562007"/>
            <a:ext cx="1003365" cy="3599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37FC0F0-923F-40D2-9A44-297A96079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508" y="3053188"/>
            <a:ext cx="263769" cy="2017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467700-24B9-4F5C-B52E-697B2C9B3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002" y="3816119"/>
            <a:ext cx="3661742" cy="132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399175-C8BA-433D-911B-07D4E3FBE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155" y="3597862"/>
            <a:ext cx="683601" cy="2441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0762304-E589-4332-BD40-D7D9B734D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730" y="3840491"/>
            <a:ext cx="1297491" cy="276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6D8F158-DF56-4B83-9A0B-B63DB623E2D6}"/>
                  </a:ext>
                </a:extLst>
              </p:cNvPr>
              <p:cNvSpPr/>
              <p:nvPr/>
            </p:nvSpPr>
            <p:spPr>
              <a:xfrm>
                <a:off x="529002" y="3516857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BLT of SVM-DSN,             is calculated recursively,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unless </a:t>
                </a:r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for all          , the base-SVM in layer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would not be saturated.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6D8F158-DF56-4B83-9A0B-B63DB623E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02" y="3516857"/>
                <a:ext cx="4572000" cy="923330"/>
              </a:xfrm>
              <a:prstGeom prst="rect">
                <a:avLst/>
              </a:prstGeom>
              <a:blipFill>
                <a:blip r:embed="rId8"/>
                <a:stretch>
                  <a:fillRect l="-1200" t="-3974" r="-2267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0A5344E2-DA4B-4325-B35A-1F9B1E21E8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2341" y="3882695"/>
            <a:ext cx="499318" cy="233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546629B-40DF-46A3-880B-F1F794FD0D31}"/>
                  </a:ext>
                </a:extLst>
              </p:cNvPr>
              <p:cNvSpPr/>
              <p:nvPr/>
            </p:nvSpPr>
            <p:spPr>
              <a:xfrm>
                <a:off x="529001" y="4763821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             but               . The BLT can update using that sample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the BP algorithm can not, because                    .</a:t>
                </a: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546629B-40DF-46A3-880B-F1F794FD0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01" y="4763821"/>
                <a:ext cx="4572001" cy="923330"/>
              </a:xfrm>
              <a:prstGeom prst="rect">
                <a:avLst/>
              </a:prstGeom>
              <a:blipFill>
                <a:blip r:embed="rId10"/>
                <a:stretch>
                  <a:fillRect l="-1200" t="-3289" r="-106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F02AD963-387D-419F-B14B-E7C2AB40AD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6378" y="4836165"/>
            <a:ext cx="674438" cy="25751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09C6E8B-2AAF-4CD6-9D6F-22CAFEF68A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6036" y="4843162"/>
            <a:ext cx="827958" cy="2435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4DAD13E-C798-4991-8253-644758B9E3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156" y="5410313"/>
            <a:ext cx="1065386" cy="2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6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Properties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747722-F634-4ECE-B4B1-74B89F50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Interpretation</a:t>
            </a:r>
            <a:r>
              <a:rPr lang="en-US" altLang="zh-CN" dirty="0"/>
              <a:t>: average confidence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The change of “classifying plane” maps illustrate the feature extract process.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4B0684-3E3A-4AA2-90A2-6730ACD6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04307"/>
            <a:ext cx="8276943" cy="23284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3F9359-0349-4533-88AF-F49A7441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38" y="-1376"/>
            <a:ext cx="2550362" cy="20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14324" y="853948"/>
                <a:ext cx="8074764" cy="5695707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/>
                  <a:t>Experiments setup</a:t>
                </a:r>
              </a:p>
              <a:p>
                <a:pPr lvl="1" algn="just"/>
                <a:r>
                  <a:rPr lang="en-US" altLang="zh-CN" b="1" dirty="0"/>
                  <a:t>Data set: </a:t>
                </a:r>
                <a:r>
                  <a:rPr lang="en-US" altLang="zh-CN" dirty="0"/>
                  <a:t>MNIST (</a:t>
                </a:r>
                <a:r>
                  <a:rPr lang="en-US" altLang="zh-CN" dirty="0" err="1"/>
                  <a:t>LeCun</a:t>
                </a:r>
                <a:r>
                  <a:rPr lang="en-US" altLang="zh-CN" dirty="0"/>
                  <a:t> et al. 1998) and IMDB sentiment classification data set (Mass rt al. 2011).</a:t>
                </a:r>
              </a:p>
              <a:p>
                <a:pPr lvl="1" algn="just"/>
                <a:r>
                  <a:rPr lang="en-US" altLang="zh-CN" b="1" dirty="0"/>
                  <a:t>Sample number:</a:t>
                </a:r>
                <a:r>
                  <a:rPr lang="en-US" altLang="zh-CN" dirty="0"/>
                  <a:t> MNIST: 28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 28, 60000 for training and validation, 10000 for testing; IMDB: 25000 for training and 25000 for testing.</a:t>
                </a:r>
              </a:p>
              <a:p>
                <a:pPr lvl="1" algn="just"/>
                <a:r>
                  <a:rPr lang="en-US" altLang="zh-CN" b="1" dirty="0"/>
                  <a:t>Network structure:</a:t>
                </a:r>
                <a:r>
                  <a:rPr lang="en-US" altLang="zh-CN" dirty="0"/>
                  <a:t> 3-layer SVM-DSN, 200 base –SVMs per hidden layer; CNN feature extractor with SVM-DSN; 5-layer SVM-DSN, 1024-1024-512-256.</a:t>
                </a:r>
              </a:p>
              <a:p>
                <a:pPr lvl="1" algn="just"/>
                <a:r>
                  <a:rPr lang="en-US" altLang="zh-CN" b="1" dirty="0"/>
                  <a:t>Purpose: </a:t>
                </a:r>
                <a:r>
                  <a:rPr lang="en-US" altLang="zh-CN" dirty="0"/>
                  <a:t>we use the second model to illustrate the compatibility of SVM-DSN with CNN feature extractor, the third to compare with ensemble models.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853948"/>
                <a:ext cx="8074764" cy="5695707"/>
              </a:xfrm>
              <a:blipFill>
                <a:blip r:embed="rId2"/>
                <a:stretch>
                  <a:fillRect l="-1360" t="-321" r="-1208" b="-1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20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03514"/>
            <a:ext cx="7886700" cy="1733360"/>
          </a:xfrm>
        </p:spPr>
        <p:txBody>
          <a:bodyPr>
            <a:normAutofit/>
          </a:bodyPr>
          <a:lstStyle/>
          <a:p>
            <a:r>
              <a:rPr lang="en-US" altLang="zh-CN" dirty="0"/>
              <a:t>Result on MINST 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256FA89-3429-48CF-ABD0-5EDB684C7230}"/>
              </a:ext>
            </a:extLst>
          </p:cNvPr>
          <p:cNvSpPr txBox="1">
            <a:spLocks/>
          </p:cNvSpPr>
          <p:nvPr/>
        </p:nvSpPr>
        <p:spPr>
          <a:xfrm>
            <a:off x="435359" y="4045984"/>
            <a:ext cx="4136641" cy="173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宋体" panose="02010600030101010101" pitchFamily="2" charset="-122"/>
              <a:buChar char="―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general scenario</a:t>
            </a:r>
          </a:p>
          <a:p>
            <a:pPr lvl="1"/>
            <a:r>
              <a:rPr lang="en-US" altLang="zh-CN" dirty="0"/>
              <a:t>stacking method in </a:t>
            </a:r>
          </a:p>
          <a:p>
            <a:pPr marL="457200" lvl="1" indent="0">
              <a:buNone/>
            </a:pPr>
            <a:r>
              <a:rPr lang="en-US" altLang="zh-CN" dirty="0"/>
              <a:t>(</a:t>
            </a:r>
            <a:r>
              <a:rPr lang="en-US" altLang="zh-CN" dirty="0" err="1"/>
              <a:t>Perlich</a:t>
            </a:r>
            <a:r>
              <a:rPr lang="en-US" altLang="zh-CN" dirty="0"/>
              <a:t> and </a:t>
            </a:r>
            <a:r>
              <a:rPr lang="en-US" altLang="zh-CN" dirty="0" err="1"/>
              <a:t>Swirszcz</a:t>
            </a:r>
            <a:r>
              <a:rPr lang="en-US" altLang="zh-CN" dirty="0"/>
              <a:t> 2011)</a:t>
            </a:r>
          </a:p>
          <a:p>
            <a:pPr marL="457200" lvl="1" indent="0">
              <a:buNone/>
            </a:pPr>
            <a:r>
              <a:rPr lang="en-US" altLang="zh-CN" dirty="0"/>
              <a:t>is used.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6A3D536-378D-4AF5-A582-C2190ED8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454"/>
            <a:ext cx="9144000" cy="23909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86A2A9A-90EE-4689-9E83-21E4FEC4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13" y="3664570"/>
            <a:ext cx="4051581" cy="29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8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586" y="797186"/>
            <a:ext cx="7886700" cy="5880058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In this paper, we rethink the build of deep network, and present a novel model SVM-DSN.</a:t>
            </a:r>
          </a:p>
          <a:p>
            <a:pPr algn="just"/>
            <a:r>
              <a:rPr lang="en-US" altLang="zh-CN" dirty="0"/>
              <a:t>It can take the advantage of both SVM and DSN: the good mathematical property from SVM and flexible structure from DSN.</a:t>
            </a:r>
          </a:p>
          <a:p>
            <a:pPr algn="just"/>
            <a:r>
              <a:rPr lang="en-US" altLang="zh-CN" dirty="0"/>
              <a:t>As showed in our paper, SVM-DSN has many advantageous properties including optimization and anti-saturation.</a:t>
            </a:r>
          </a:p>
          <a:p>
            <a:pPr algn="just"/>
            <a:r>
              <a:rPr lang="en-US" altLang="zh-CN" dirty="0"/>
              <a:t>The results showed that SVM-DSN is a competitive compare with tradition methods in </a:t>
            </a:r>
            <a:r>
              <a:rPr lang="en-US" altLang="zh-CN"/>
              <a:t>various scenarios.</a:t>
            </a:r>
            <a:endParaRPr lang="en-US" altLang="zh-CN" dirty="0"/>
          </a:p>
          <a:p>
            <a:pPr algn="just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172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9740" y="2687150"/>
            <a:ext cx="7772400" cy="823368"/>
          </a:xfrm>
        </p:spPr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670560" y="4692974"/>
            <a:ext cx="5301628" cy="1037266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Email: </a:t>
            </a:r>
            <a:r>
              <a:rPr lang="en-US" altLang="zh-CN" sz="2400" dirty="0">
                <a:latin typeface="Times New Roman" panose="02020603050405020304" pitchFamily="18" charset="0"/>
                <a:hlinkClick r:id="rId2"/>
              </a:rPr>
              <a:t>fengkai@buaa.edu.cn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Webpage: </a:t>
            </a:r>
            <a:r>
              <a:rPr lang="en-US" altLang="zh-CN" sz="2400" dirty="0">
                <a:latin typeface="Times New Roman" panose="02020603050405020304" pitchFamily="18" charset="0"/>
                <a:hlinkClick r:id="rId3"/>
              </a:rPr>
              <a:t>http://www.bigscity.com/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47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33340" y="929640"/>
            <a:ext cx="3886200" cy="524732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/>
              <a:t>Neural Network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Proved to be powerful in numerous tasks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2000" dirty="0"/>
              <a:t>For example: image classification,  machine translation, trajectory prediction etc.</a:t>
            </a:r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4533455" y="929640"/>
            <a:ext cx="4355362" cy="5247323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altLang="zh-CN" b="1" dirty="0"/>
              <a:t>Based on other models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The alternative to neural network is worth trying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For example: </a:t>
            </a:r>
            <a:r>
              <a:rPr lang="en-US" altLang="zh-CN" sz="2000" dirty="0" err="1"/>
              <a:t>PCANet</a:t>
            </a:r>
            <a:r>
              <a:rPr lang="en-US" altLang="zh-CN" sz="2000" dirty="0"/>
              <a:t> (Chan et al. 2015), </a:t>
            </a:r>
            <a:r>
              <a:rPr lang="en-US" altLang="zh-CN" sz="2000" dirty="0" err="1"/>
              <a:t>gcForest</a:t>
            </a:r>
            <a:r>
              <a:rPr lang="en-US" altLang="zh-CN" sz="2000" dirty="0"/>
              <a:t> (</a:t>
            </a:r>
            <a:r>
              <a:rPr lang="en-US" altLang="zh-CN" sz="2000" dirty="0" err="1"/>
              <a:t>Zhi</a:t>
            </a:r>
            <a:r>
              <a:rPr lang="en-US" altLang="zh-CN" sz="2000" dirty="0"/>
              <a:t>-Hua Zhou 2017), Deep Fisher Networks (</a:t>
            </a:r>
            <a:r>
              <a:rPr lang="en-US" altLang="zh-CN" sz="2000" dirty="0" err="1"/>
              <a:t>Simonyan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Vedaldi</a:t>
            </a:r>
            <a:r>
              <a:rPr lang="en-US" altLang="zh-CN" sz="2000" dirty="0"/>
              <a:t>, and Zisserman 2013)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000" dirty="0"/>
          </a:p>
          <a:p>
            <a:pPr lvl="1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Motivation: </a:t>
            </a:r>
            <a:r>
              <a:rPr lang="en-US" altLang="zh-CN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build a deep network?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87E366-1665-4C2A-B822-016E5A61D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3" y="4072670"/>
            <a:ext cx="3919246" cy="2104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A8C7CD9-2458-42F1-A219-528B34DCB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022" y="4117365"/>
            <a:ext cx="4554227" cy="20595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92BA7B-F2C5-4324-9BA1-D264DC84D601}"/>
              </a:ext>
            </a:extLst>
          </p:cNvPr>
          <p:cNvSpPr txBox="1"/>
          <p:nvPr/>
        </p:nvSpPr>
        <p:spPr>
          <a:xfrm>
            <a:off x="6207821" y="6176963"/>
            <a:ext cx="23907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of the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gcForest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-Hua Zhou 2017)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86118" y="929640"/>
            <a:ext cx="3886200" cy="524732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/>
              <a:t>Stacking ensemble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Introduced</a:t>
            </a:r>
            <a:r>
              <a:rPr lang="zh-CN" altLang="en-US" dirty="0"/>
              <a:t> </a:t>
            </a:r>
            <a:r>
              <a:rPr lang="en-US" altLang="zh-CN" dirty="0"/>
              <a:t>by Wolpert (Wolpert 1992)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Used in many real-world applications;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Used to integrate strong base-learners (</a:t>
            </a:r>
            <a:r>
              <a:rPr lang="en-US" altLang="zh-CN" dirty="0" err="1"/>
              <a:t>Jahrer</a:t>
            </a:r>
            <a:r>
              <a:rPr lang="en-US" altLang="zh-CN" dirty="0"/>
              <a:t> et al. 2010)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Researches focused on designing elegant meta-learners (Ting and Witten 1999; Rooney and Patterson 2007;  Chen et al. 2014) </a:t>
            </a:r>
          </a:p>
          <a:p>
            <a:pPr lvl="1" algn="just">
              <a:lnSpc>
                <a:spcPct val="120000"/>
              </a:lnSpc>
            </a:pPr>
            <a:endParaRPr lang="en-US" altLang="zh-CN" dirty="0"/>
          </a:p>
          <a:p>
            <a:pPr lvl="0" algn="just">
              <a:lnSpc>
                <a:spcPct val="120000"/>
              </a:lnSpc>
            </a:pPr>
            <a:r>
              <a:rPr lang="en-US" altLang="zh-CN" sz="2900" dirty="0"/>
              <a:t>Limitation: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Very few works studied how to optimize multi-layer stacked base-learners as a whole. 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Performance of the ensemble depends on the diversity of base-learners, which is hard to measure (Sun and Zhou 2018).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629150" y="929640"/>
            <a:ext cx="3886200" cy="26224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1800" dirty="0"/>
              <a:t>Deep Stacking Network frame</a:t>
            </a:r>
          </a:p>
          <a:p>
            <a:pPr lvl="1" algn="just">
              <a:lnSpc>
                <a:spcPct val="100000"/>
              </a:lnSpc>
            </a:pPr>
            <a:r>
              <a:rPr lang="it-IT" altLang="zh-CN" sz="1500" dirty="0"/>
              <a:t>Adopted in various applications (Deng et al. 2013; Li et al. 2015; Deng and Yu 2011)</a:t>
            </a:r>
          </a:p>
          <a:p>
            <a:pPr lvl="1" algn="just">
              <a:lnSpc>
                <a:spcPct val="100000"/>
              </a:lnSpc>
            </a:pPr>
            <a:r>
              <a:rPr lang="it-IT" altLang="zh-CN" sz="1500" dirty="0"/>
              <a:t>Structure is flexible, thus has mulitple variants (Hutchinson et al 2013; Zhang et al. 2016)</a:t>
            </a:r>
          </a:p>
          <a:p>
            <a:pPr lvl="1" algn="just">
              <a:lnSpc>
                <a:spcPct val="100000"/>
              </a:lnSpc>
            </a:pPr>
            <a:r>
              <a:rPr lang="it-IT" altLang="zh-CN" sz="1500" dirty="0"/>
              <a:t>Base blocks could be trained in a parallel way (Deng et al. 2013; Deng and Yu 2011)</a:t>
            </a:r>
          </a:p>
          <a:p>
            <a:pPr lvl="1" algn="just">
              <a:lnSpc>
                <a:spcPct val="100000"/>
              </a:lnSpc>
            </a:pPr>
            <a:endParaRPr lang="it-IT" altLang="zh-CN" sz="15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C2EA4728-244F-4CFC-967B-7E86988FA5AF}"/>
              </a:ext>
            </a:extLst>
          </p:cNvPr>
          <p:cNvSpPr txBox="1">
            <a:spLocks/>
          </p:cNvSpPr>
          <p:nvPr/>
        </p:nvSpPr>
        <p:spPr>
          <a:xfrm>
            <a:off x="4671684" y="3776168"/>
            <a:ext cx="3886200" cy="249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1800" dirty="0"/>
              <a:t>Limitation:</a:t>
            </a:r>
          </a:p>
          <a:p>
            <a:pPr lvl="1" algn="just">
              <a:lnSpc>
                <a:spcPct val="100000"/>
              </a:lnSpc>
            </a:pPr>
            <a:r>
              <a:rPr lang="it-IT" altLang="zh-CN" sz="1500" dirty="0"/>
              <a:t>Mainly based on neural networks, may be unsatisfactory on interpretability.</a:t>
            </a:r>
          </a:p>
          <a:p>
            <a:pPr lvl="1" algn="just">
              <a:lnSpc>
                <a:spcPct val="100000"/>
              </a:lnSpc>
            </a:pPr>
            <a:r>
              <a:rPr lang="it-IT" altLang="zh-CN" sz="1500" dirty="0"/>
              <a:t>Why not use other sorts of base learns, since  one layer ANN is not the best shallow learner. </a:t>
            </a:r>
          </a:p>
        </p:txBody>
      </p:sp>
    </p:spTree>
    <p:extLst>
      <p:ext uri="{BB962C8B-B14F-4D97-AF65-F5344CB8AC3E}">
        <p14:creationId xmlns:p14="http://schemas.microsoft.com/office/powerpoint/2010/main" val="137566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Support </a:t>
            </a:r>
            <a:r>
              <a:rPr lang="en-US" altLang="zh-CN"/>
              <a:t>Vector Machine</a:t>
            </a:r>
            <a:endParaRPr lang="en-US" altLang="zh-CN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9CF75E2-CA78-42E0-8F40-5D3F9FBC2521}"/>
              </a:ext>
            </a:extLst>
          </p:cNvPr>
          <p:cNvSpPr/>
          <p:nvPr/>
        </p:nvSpPr>
        <p:spPr>
          <a:xfrm>
            <a:off x="6854409" y="2662755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FF563CC-7C65-43F0-9667-BCDC5F15D6DF}"/>
              </a:ext>
            </a:extLst>
          </p:cNvPr>
          <p:cNvSpPr/>
          <p:nvPr/>
        </p:nvSpPr>
        <p:spPr>
          <a:xfrm>
            <a:off x="7124040" y="1986837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FC0CAE6-54EC-43B9-8821-F63BEE68E508}"/>
              </a:ext>
            </a:extLst>
          </p:cNvPr>
          <p:cNvSpPr/>
          <p:nvPr/>
        </p:nvSpPr>
        <p:spPr>
          <a:xfrm>
            <a:off x="7557793" y="2492770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5FB6F01-890A-4E48-9ED1-419FEC306F61}"/>
              </a:ext>
            </a:extLst>
          </p:cNvPr>
          <p:cNvSpPr/>
          <p:nvPr/>
        </p:nvSpPr>
        <p:spPr>
          <a:xfrm>
            <a:off x="7888971" y="3020309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015F4C6-9014-4134-86C2-EBC0DBC2442E}"/>
              </a:ext>
            </a:extLst>
          </p:cNvPr>
          <p:cNvSpPr/>
          <p:nvPr/>
        </p:nvSpPr>
        <p:spPr>
          <a:xfrm>
            <a:off x="8278763" y="2639308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83FE4A4-B1D9-4F2F-85AF-CFB3711B0C6B}"/>
              </a:ext>
            </a:extLst>
          </p:cNvPr>
          <p:cNvSpPr/>
          <p:nvPr/>
        </p:nvSpPr>
        <p:spPr>
          <a:xfrm>
            <a:off x="7381947" y="2797570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38E059B-52C7-49C4-A625-8D5680DADD51}"/>
              </a:ext>
            </a:extLst>
          </p:cNvPr>
          <p:cNvSpPr/>
          <p:nvPr/>
        </p:nvSpPr>
        <p:spPr>
          <a:xfrm>
            <a:off x="7739501" y="3354416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D89AD4A-FFC7-401F-877D-E8CC7A6C0DC7}"/>
              </a:ext>
            </a:extLst>
          </p:cNvPr>
          <p:cNvSpPr/>
          <p:nvPr/>
        </p:nvSpPr>
        <p:spPr>
          <a:xfrm>
            <a:off x="7921209" y="3729555"/>
            <a:ext cx="82061" cy="82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3ED6765-95E1-4A6E-99A9-8D1B9367532B}"/>
              </a:ext>
            </a:extLst>
          </p:cNvPr>
          <p:cNvCxnSpPr>
            <a:cxnSpLocks/>
          </p:cNvCxnSpPr>
          <p:nvPr/>
        </p:nvCxnSpPr>
        <p:spPr>
          <a:xfrm flipH="1" flipV="1">
            <a:off x="5848195" y="1665242"/>
            <a:ext cx="2922941" cy="292009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C25FB2D2-56F8-4136-9919-209B67BD9BC8}"/>
              </a:ext>
            </a:extLst>
          </p:cNvPr>
          <p:cNvSpPr/>
          <p:nvPr/>
        </p:nvSpPr>
        <p:spPr>
          <a:xfrm>
            <a:off x="6256532" y="3105301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737D65B-4B5F-4D7A-829E-69ABF03C8170}"/>
              </a:ext>
            </a:extLst>
          </p:cNvPr>
          <p:cNvSpPr/>
          <p:nvPr/>
        </p:nvSpPr>
        <p:spPr>
          <a:xfrm>
            <a:off x="5213179" y="3755931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7300C2B-FC00-48AF-9643-3AD956E8D641}"/>
              </a:ext>
            </a:extLst>
          </p:cNvPr>
          <p:cNvSpPr/>
          <p:nvPr/>
        </p:nvSpPr>
        <p:spPr>
          <a:xfrm>
            <a:off x="6707868" y="3837992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C2116937-71DA-468E-B0A9-B5DF765F2778}"/>
              </a:ext>
            </a:extLst>
          </p:cNvPr>
          <p:cNvSpPr/>
          <p:nvPr/>
        </p:nvSpPr>
        <p:spPr>
          <a:xfrm>
            <a:off x="6256531" y="3876092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EE1727B7-1EB0-4F6E-94E1-87E4FBAD64ED}"/>
              </a:ext>
            </a:extLst>
          </p:cNvPr>
          <p:cNvSpPr/>
          <p:nvPr/>
        </p:nvSpPr>
        <p:spPr>
          <a:xfrm>
            <a:off x="5852085" y="3647494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38CDF792-6AF9-4F31-B4B9-5DC121948A0A}"/>
              </a:ext>
            </a:extLst>
          </p:cNvPr>
          <p:cNvSpPr/>
          <p:nvPr/>
        </p:nvSpPr>
        <p:spPr>
          <a:xfrm>
            <a:off x="7475732" y="5110697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5D1A232-91A0-41D7-B9D8-3834D5B6EAAA}"/>
              </a:ext>
            </a:extLst>
          </p:cNvPr>
          <p:cNvSpPr/>
          <p:nvPr/>
        </p:nvSpPr>
        <p:spPr>
          <a:xfrm>
            <a:off x="7065423" y="4585340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2C54C3A0-129F-4896-A610-2619979E22AA}"/>
              </a:ext>
            </a:extLst>
          </p:cNvPr>
          <p:cNvSpPr/>
          <p:nvPr/>
        </p:nvSpPr>
        <p:spPr>
          <a:xfrm>
            <a:off x="6479271" y="4303984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33DB219F-25B5-444E-A608-F89EEE61DD9D}"/>
              </a:ext>
            </a:extLst>
          </p:cNvPr>
          <p:cNvSpPr/>
          <p:nvPr/>
        </p:nvSpPr>
        <p:spPr>
          <a:xfrm>
            <a:off x="7475732" y="4324501"/>
            <a:ext cx="82061" cy="820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4F79AA4C-7672-481E-BE73-8684536FB2F9}"/>
              </a:ext>
            </a:extLst>
          </p:cNvPr>
          <p:cNvCxnSpPr>
            <a:cxnSpLocks/>
          </p:cNvCxnSpPr>
          <p:nvPr/>
        </p:nvCxnSpPr>
        <p:spPr>
          <a:xfrm flipH="1" flipV="1">
            <a:off x="5339862" y="2174631"/>
            <a:ext cx="2912523" cy="293606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DDF76FE-E7D6-4970-B89B-8FA32549AD09}"/>
              </a:ext>
            </a:extLst>
          </p:cNvPr>
          <p:cNvCxnSpPr>
            <a:cxnSpLocks/>
          </p:cNvCxnSpPr>
          <p:nvPr/>
        </p:nvCxnSpPr>
        <p:spPr>
          <a:xfrm flipH="1" flipV="1">
            <a:off x="5586848" y="1876219"/>
            <a:ext cx="2924911" cy="29718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4F100BD6-7921-4E71-A154-EC90E35AB3AC}"/>
              </a:ext>
            </a:extLst>
          </p:cNvPr>
          <p:cNvCxnSpPr/>
          <p:nvPr/>
        </p:nvCxnSpPr>
        <p:spPr>
          <a:xfrm flipV="1">
            <a:off x="8252384" y="4585340"/>
            <a:ext cx="518751" cy="5253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348BDA1-72AA-4531-B7F0-152F9539A5DF}"/>
                  </a:ext>
                </a:extLst>
              </p:cNvPr>
              <p:cNvSpPr txBox="1"/>
              <p:nvPr/>
            </p:nvSpPr>
            <p:spPr>
              <a:xfrm>
                <a:off x="8511759" y="4872932"/>
                <a:ext cx="468846" cy="55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348BDA1-72AA-4531-B7F0-152F9539A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59" y="4872932"/>
                <a:ext cx="468846" cy="557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2B47A31-34EF-47D6-8607-11ED0F839A2F}"/>
                  </a:ext>
                </a:extLst>
              </p:cNvPr>
              <p:cNvSpPr txBox="1"/>
              <p:nvPr/>
            </p:nvSpPr>
            <p:spPr>
              <a:xfrm>
                <a:off x="5538495" y="2733092"/>
                <a:ext cx="309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2B47A31-34EF-47D6-8607-11ED0F83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95" y="2733092"/>
                <a:ext cx="309700" cy="276999"/>
              </a:xfrm>
              <a:prstGeom prst="rect">
                <a:avLst/>
              </a:prstGeom>
              <a:blipFill>
                <a:blip r:embed="rId4"/>
                <a:stretch>
                  <a:fillRect l="-18000" r="-10000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02E437F-3F14-4F48-AD05-F35EF6F0D3DC}"/>
                  </a:ext>
                </a:extLst>
              </p:cNvPr>
              <p:cNvSpPr txBox="1"/>
              <p:nvPr/>
            </p:nvSpPr>
            <p:spPr>
              <a:xfrm>
                <a:off x="8319792" y="3755931"/>
                <a:ext cx="315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02E437F-3F14-4F48-AD05-F35EF6F0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92" y="3755931"/>
                <a:ext cx="315022" cy="276999"/>
              </a:xfrm>
              <a:prstGeom prst="rect">
                <a:avLst/>
              </a:prstGeom>
              <a:blipFill>
                <a:blip r:embed="rId5"/>
                <a:stretch>
                  <a:fillRect l="-19608" r="-7843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BB7BFD4-9E20-4628-A131-145D6D16CD89}"/>
                  </a:ext>
                </a:extLst>
              </p:cNvPr>
              <p:cNvSpPr txBox="1"/>
              <p:nvPr/>
            </p:nvSpPr>
            <p:spPr>
              <a:xfrm>
                <a:off x="4229162" y="1682375"/>
                <a:ext cx="1309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BB7BFD4-9E20-4628-A131-145D6D16C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62" y="1682375"/>
                <a:ext cx="1309333" cy="276999"/>
              </a:xfrm>
              <a:prstGeom prst="rect">
                <a:avLst/>
              </a:prstGeom>
              <a:blipFill>
                <a:blip r:embed="rId6"/>
                <a:stretch>
                  <a:fillRect l="-2326" t="-4444" r="-3721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1B4A40F-8776-4E3D-96AF-6FFE56E2BDBA}"/>
                  </a:ext>
                </a:extLst>
              </p:cNvPr>
              <p:cNvSpPr txBox="1"/>
              <p:nvPr/>
            </p:nvSpPr>
            <p:spPr>
              <a:xfrm>
                <a:off x="375856" y="1793742"/>
                <a:ext cx="4612292" cy="3789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training samples </a:t>
                </a:r>
              </a:p>
              <a:p>
                <a:pPr algn="just"/>
                <a:endParaRPr lang="en-US" altLang="zh-CN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−1, 1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b="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2000" b="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maximize the minimum distance from the hyperplane to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/>
                <a:endParaRPr lang="en-US" altLang="zh-CN" sz="2000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lim>
                              <m:r>
                                <a:rPr lang="zh-CN" alt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f>
                            <m:f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     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optimization of SVM is convex. </a:t>
                </a:r>
                <a:endParaRPr lang="zh-CN" alt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1B4A40F-8776-4E3D-96AF-6FFE56E2B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6" y="1793742"/>
                <a:ext cx="4612292" cy="3789564"/>
              </a:xfrm>
              <a:prstGeom prst="rect">
                <a:avLst/>
              </a:prstGeom>
              <a:blipFill>
                <a:blip r:embed="rId7"/>
                <a:stretch>
                  <a:fillRect l="-1455" t="-804" r="-1455" b="-1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10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SVM-DSN Block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F1A9098-3273-44BD-9D5A-6A7BE6EB879B}"/>
                  </a:ext>
                </a:extLst>
              </p:cNvPr>
              <p:cNvSpPr txBox="1"/>
              <p:nvPr/>
            </p:nvSpPr>
            <p:spPr>
              <a:xfrm>
                <a:off x="417634" y="1267379"/>
                <a:ext cx="81167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used one-vs-rest strategy to handle multi-class problem. For a problem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classes, we connected the input vector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 DSN block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SVM (called base-SVM) classifiers.</a:t>
                </a:r>
                <a:endParaRPr lang="zh-CN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F1A9098-3273-44BD-9D5A-6A7BE6EB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4" y="1267379"/>
                <a:ext cx="8116766" cy="1015663"/>
              </a:xfrm>
              <a:prstGeom prst="rect">
                <a:avLst/>
              </a:prstGeom>
              <a:blipFill>
                <a:blip r:embed="rId2"/>
                <a:stretch>
                  <a:fillRect l="-826" t="-3593" r="-751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FD4F63C3-0154-4B3F-AFF4-87B36B499A4C}"/>
              </a:ext>
            </a:extLst>
          </p:cNvPr>
          <p:cNvSpPr/>
          <p:nvPr/>
        </p:nvSpPr>
        <p:spPr>
          <a:xfrm>
            <a:off x="2047171" y="2784855"/>
            <a:ext cx="4320000" cy="38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6CC62A5-075C-4711-8236-A25DF586CB9E}"/>
              </a:ext>
            </a:extLst>
          </p:cNvPr>
          <p:cNvSpPr/>
          <p:nvPr/>
        </p:nvSpPr>
        <p:spPr>
          <a:xfrm>
            <a:off x="2127739" y="2844859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D73043-E0A7-41B3-A11C-44AF9801A1CC}"/>
              </a:ext>
            </a:extLst>
          </p:cNvPr>
          <p:cNvSpPr txBox="1"/>
          <p:nvPr/>
        </p:nvSpPr>
        <p:spPr>
          <a:xfrm>
            <a:off x="2581578" y="2802083"/>
            <a:ext cx="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532191F-29B6-4497-AC0F-F0BF39CD2617}"/>
              </a:ext>
            </a:extLst>
          </p:cNvPr>
          <p:cNvSpPr/>
          <p:nvPr/>
        </p:nvSpPr>
        <p:spPr>
          <a:xfrm>
            <a:off x="6021912" y="2849421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7349EAA-D82E-444F-825F-09153164689B}"/>
              </a:ext>
            </a:extLst>
          </p:cNvPr>
          <p:cNvSpPr/>
          <p:nvPr/>
        </p:nvSpPr>
        <p:spPr>
          <a:xfrm>
            <a:off x="4077886" y="2844859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A7763C9-262B-4003-B565-41D21E2962EF}"/>
              </a:ext>
            </a:extLst>
          </p:cNvPr>
          <p:cNvSpPr/>
          <p:nvPr/>
        </p:nvSpPr>
        <p:spPr>
          <a:xfrm>
            <a:off x="5046838" y="2844859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D537CA4-AC4F-40F1-A296-7FE7B19CC053}"/>
              </a:ext>
            </a:extLst>
          </p:cNvPr>
          <p:cNvSpPr/>
          <p:nvPr/>
        </p:nvSpPr>
        <p:spPr>
          <a:xfrm>
            <a:off x="3102812" y="2844859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15716A-D0BB-4869-8894-A04B4ED0482B}"/>
              </a:ext>
            </a:extLst>
          </p:cNvPr>
          <p:cNvSpPr txBox="1"/>
          <p:nvPr/>
        </p:nvSpPr>
        <p:spPr>
          <a:xfrm>
            <a:off x="3556651" y="2784266"/>
            <a:ext cx="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5A8165A-D7C8-41E2-B619-B578438DE6EE}"/>
              </a:ext>
            </a:extLst>
          </p:cNvPr>
          <p:cNvSpPr txBox="1"/>
          <p:nvPr/>
        </p:nvSpPr>
        <p:spPr>
          <a:xfrm>
            <a:off x="4531725" y="2766949"/>
            <a:ext cx="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2D0BA8C-F3D9-4204-96D7-0C6337B0D778}"/>
              </a:ext>
            </a:extLst>
          </p:cNvPr>
          <p:cNvSpPr txBox="1"/>
          <p:nvPr/>
        </p:nvSpPr>
        <p:spPr>
          <a:xfrm>
            <a:off x="5488124" y="2764888"/>
            <a:ext cx="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F3C3649-0A2C-40AA-AA36-D48C83063508}"/>
                  </a:ext>
                </a:extLst>
              </p:cNvPr>
              <p:cNvSpPr/>
              <p:nvPr/>
            </p:nvSpPr>
            <p:spPr>
              <a:xfrm>
                <a:off x="6769491" y="2792693"/>
                <a:ext cx="4305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F3C3649-0A2C-40AA-AA36-D48C83063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491" y="2792693"/>
                <a:ext cx="43050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BAD4B1CA-5E07-439B-85D1-39CDBF9814C8}"/>
              </a:ext>
            </a:extLst>
          </p:cNvPr>
          <p:cNvSpPr/>
          <p:nvPr/>
        </p:nvSpPr>
        <p:spPr>
          <a:xfrm>
            <a:off x="1449622" y="3688139"/>
            <a:ext cx="746920" cy="38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0F312E6-AE82-4D7A-8721-21B8A730B5F8}"/>
              </a:ext>
            </a:extLst>
          </p:cNvPr>
          <p:cNvSpPr/>
          <p:nvPr/>
        </p:nvSpPr>
        <p:spPr>
          <a:xfrm>
            <a:off x="1690579" y="3739525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40A6158-9721-48D0-9A79-E06B4C95D1A0}"/>
              </a:ext>
            </a:extLst>
          </p:cNvPr>
          <p:cNvSpPr/>
          <p:nvPr/>
        </p:nvSpPr>
        <p:spPr>
          <a:xfrm>
            <a:off x="2809853" y="3671679"/>
            <a:ext cx="746920" cy="38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5FE5209-6331-4103-8668-B2AC8092C298}"/>
              </a:ext>
            </a:extLst>
          </p:cNvPr>
          <p:cNvSpPr/>
          <p:nvPr/>
        </p:nvSpPr>
        <p:spPr>
          <a:xfrm>
            <a:off x="3050810" y="3739526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4B99106-DFE7-4944-95A2-E92E66923AC6}"/>
              </a:ext>
            </a:extLst>
          </p:cNvPr>
          <p:cNvSpPr/>
          <p:nvPr/>
        </p:nvSpPr>
        <p:spPr>
          <a:xfrm>
            <a:off x="6102171" y="3670907"/>
            <a:ext cx="746920" cy="38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94BE9A0-DC00-401A-9ABE-2F8FC930D629}"/>
              </a:ext>
            </a:extLst>
          </p:cNvPr>
          <p:cNvSpPr/>
          <p:nvPr/>
        </p:nvSpPr>
        <p:spPr>
          <a:xfrm>
            <a:off x="6365727" y="3745523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0308A3B-F2AB-43E7-B504-440161E6F8A8}"/>
              </a:ext>
            </a:extLst>
          </p:cNvPr>
          <p:cNvSpPr/>
          <p:nvPr/>
        </p:nvSpPr>
        <p:spPr>
          <a:xfrm>
            <a:off x="1422969" y="415775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SVM1</a:t>
            </a:r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EAD217D-3ABA-4D44-B65A-631BDBD063DA}"/>
              </a:ext>
            </a:extLst>
          </p:cNvPr>
          <p:cNvSpPr/>
          <p:nvPr/>
        </p:nvSpPr>
        <p:spPr>
          <a:xfrm>
            <a:off x="2783200" y="4155185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F1863BA-0DD1-4228-A8B7-1C3288B3753D}"/>
                  </a:ext>
                </a:extLst>
              </p:cNvPr>
              <p:cNvSpPr/>
              <p:nvPr/>
            </p:nvSpPr>
            <p:spPr>
              <a:xfrm>
                <a:off x="6042397" y="4155185"/>
                <a:ext cx="911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SVM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F1863BA-0DD1-4228-A8B7-1C3288B37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397" y="4155185"/>
                <a:ext cx="911660" cy="369332"/>
              </a:xfrm>
              <a:prstGeom prst="rect">
                <a:avLst/>
              </a:prstGeom>
              <a:blipFill>
                <a:blip r:embed="rId4"/>
                <a:stretch>
                  <a:fillRect l="-5333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45E8FF3-EA75-41B7-9E9E-F3FE0DFA031C}"/>
              </a:ext>
            </a:extLst>
          </p:cNvPr>
          <p:cNvCxnSpPr/>
          <p:nvPr/>
        </p:nvCxnSpPr>
        <p:spPr>
          <a:xfrm flipH="1">
            <a:off x="1449621" y="3169866"/>
            <a:ext cx="597550" cy="5182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B44A0ED-F495-4E29-8FCE-F138CEF50320}"/>
              </a:ext>
            </a:extLst>
          </p:cNvPr>
          <p:cNvCxnSpPr>
            <a:cxnSpLocks/>
          </p:cNvCxnSpPr>
          <p:nvPr/>
        </p:nvCxnSpPr>
        <p:spPr>
          <a:xfrm flipH="1">
            <a:off x="2196541" y="3177522"/>
            <a:ext cx="4170630" cy="510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99B6FFF5-D171-46C2-AA1C-22638FB8368D}"/>
              </a:ext>
            </a:extLst>
          </p:cNvPr>
          <p:cNvSpPr txBox="1"/>
          <p:nvPr/>
        </p:nvSpPr>
        <p:spPr>
          <a:xfrm>
            <a:off x="4226269" y="3702747"/>
            <a:ext cx="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B97F6C44-1427-4DE2-8393-325EFDDE64F9}"/>
              </a:ext>
            </a:extLst>
          </p:cNvPr>
          <p:cNvSpPr txBox="1"/>
          <p:nvPr/>
        </p:nvSpPr>
        <p:spPr>
          <a:xfrm>
            <a:off x="4836697" y="3702747"/>
            <a:ext cx="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5E6E4AE1-7FE5-4AAA-A89E-3C96409912AA}"/>
              </a:ext>
            </a:extLst>
          </p:cNvPr>
          <p:cNvCxnSpPr>
            <a:cxnSpLocks/>
          </p:cNvCxnSpPr>
          <p:nvPr/>
        </p:nvCxnSpPr>
        <p:spPr>
          <a:xfrm>
            <a:off x="2047171" y="3162025"/>
            <a:ext cx="762682" cy="508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B6EC7282-82EA-4F01-AAC6-6F1F99B19463}"/>
              </a:ext>
            </a:extLst>
          </p:cNvPr>
          <p:cNvCxnSpPr/>
          <p:nvPr/>
        </p:nvCxnSpPr>
        <p:spPr>
          <a:xfrm flipH="1">
            <a:off x="3546154" y="3187094"/>
            <a:ext cx="2819573" cy="476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A1DCA10A-CC76-4BD2-8CB3-4D438B5715AF}"/>
              </a:ext>
            </a:extLst>
          </p:cNvPr>
          <p:cNvCxnSpPr/>
          <p:nvPr/>
        </p:nvCxnSpPr>
        <p:spPr>
          <a:xfrm>
            <a:off x="6367171" y="3177518"/>
            <a:ext cx="481919" cy="4857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7268E0F0-7ECC-41D9-BF9D-2DBB349C8CC4}"/>
              </a:ext>
            </a:extLst>
          </p:cNvPr>
          <p:cNvCxnSpPr/>
          <p:nvPr/>
        </p:nvCxnSpPr>
        <p:spPr>
          <a:xfrm>
            <a:off x="2064040" y="3162025"/>
            <a:ext cx="4038130" cy="508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7BF52D0F-EE1F-4990-8ADE-C58B2BDD37B2}"/>
                  </a:ext>
                </a:extLst>
              </p:cNvPr>
              <p:cNvSpPr/>
              <p:nvPr/>
            </p:nvSpPr>
            <p:spPr>
              <a:xfrm>
                <a:off x="7114091" y="3247720"/>
                <a:ext cx="394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7BF52D0F-EE1F-4990-8ADE-C58B2BDD3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91" y="3247720"/>
                <a:ext cx="3946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左大括号 70">
            <a:extLst>
              <a:ext uri="{FF2B5EF4-FFF2-40B4-BE49-F238E27FC236}">
                <a16:creationId xmlns:a16="http://schemas.microsoft.com/office/drawing/2014/main" id="{475258E9-24F0-4822-A115-311AE5BEC217}"/>
              </a:ext>
            </a:extLst>
          </p:cNvPr>
          <p:cNvSpPr/>
          <p:nvPr/>
        </p:nvSpPr>
        <p:spPr>
          <a:xfrm rot="16200000">
            <a:off x="3968578" y="2056117"/>
            <a:ext cx="389922" cy="5399469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0C46624-172E-47CD-9568-2D18F5F1D69F}"/>
              </a:ext>
            </a:extLst>
          </p:cNvPr>
          <p:cNvSpPr/>
          <p:nvPr/>
        </p:nvSpPr>
        <p:spPr>
          <a:xfrm>
            <a:off x="3809577" y="5129301"/>
            <a:ext cx="746920" cy="38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096EAD33-31AA-4A3F-BFAC-C4E76A8FD8D1}"/>
              </a:ext>
            </a:extLst>
          </p:cNvPr>
          <p:cNvSpPr/>
          <p:nvPr/>
        </p:nvSpPr>
        <p:spPr>
          <a:xfrm>
            <a:off x="3809576" y="5189305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5445580-73C7-4FDF-A90E-B4F69F07B9F9}"/>
              </a:ext>
            </a:extLst>
          </p:cNvPr>
          <p:cNvSpPr txBox="1"/>
          <p:nvPr/>
        </p:nvSpPr>
        <p:spPr>
          <a:xfrm>
            <a:off x="4013622" y="5129297"/>
            <a:ext cx="33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2673515A-56EF-4456-A2BA-3C992CE04DF6}"/>
              </a:ext>
            </a:extLst>
          </p:cNvPr>
          <p:cNvSpPr/>
          <p:nvPr/>
        </p:nvSpPr>
        <p:spPr>
          <a:xfrm>
            <a:off x="4291495" y="5189304"/>
            <a:ext cx="265001" cy="265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9925A77-AE69-4219-A7F0-2E3DCADF5E7F}"/>
                  </a:ext>
                </a:extLst>
              </p:cNvPr>
              <p:cNvSpPr/>
              <p:nvPr/>
            </p:nvSpPr>
            <p:spPr>
              <a:xfrm>
                <a:off x="628650" y="4819972"/>
                <a:ext cx="30308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concatenate output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SVMs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9925A77-AE69-4219-A7F0-2E3DCADF5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19972"/>
                <a:ext cx="3030830" cy="369332"/>
              </a:xfrm>
              <a:prstGeom prst="rect">
                <a:avLst/>
              </a:prstGeom>
              <a:blipFill>
                <a:blip r:embed="rId6"/>
                <a:stretch>
                  <a:fillRect l="-1610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A321F941-3023-4BDA-9DC8-79588653B23B}"/>
                  </a:ext>
                </a:extLst>
              </p:cNvPr>
              <p:cNvSpPr/>
              <p:nvPr/>
            </p:nvSpPr>
            <p:spPr>
              <a:xfrm>
                <a:off x="6800749" y="5083996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A321F941-3023-4BDA-9DC8-79588653B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49" y="5083996"/>
                <a:ext cx="371384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165A5AF-1F55-4761-9110-FCBDCA25F50B}"/>
                  </a:ext>
                </a:extLst>
              </p:cNvPr>
              <p:cNvSpPr txBox="1"/>
              <p:nvPr/>
            </p:nvSpPr>
            <p:spPr>
              <a:xfrm>
                <a:off x="421424" y="5879540"/>
                <a:ext cx="3921463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165A5AF-1F55-4761-9110-FCBDCA25F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4" y="5879540"/>
                <a:ext cx="3921463" cy="421013"/>
              </a:xfrm>
              <a:prstGeom prst="rect">
                <a:avLst/>
              </a:prstGeom>
              <a:blipFill>
                <a:blip r:embed="rId8"/>
                <a:stretch>
                  <a:fillRect l="-1555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0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Stacking Blocks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0E8D01-40A2-4DD8-AE3B-A96ED9AFF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47" y="2126999"/>
            <a:ext cx="3019425" cy="3819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2C0ED56-A4B2-4102-A2D4-0CC996F40DA2}"/>
              </a:ext>
            </a:extLst>
          </p:cNvPr>
          <p:cNvSpPr txBox="1"/>
          <p:nvPr/>
        </p:nvSpPr>
        <p:spPr>
          <a:xfrm>
            <a:off x="5749437" y="6026518"/>
            <a:ext cx="30194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of the DSN architecture (Deng, He and Gao 2013)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74398CF-F4A5-462B-BD22-ED0EDF74D936}"/>
              </a:ext>
            </a:extLst>
          </p:cNvPr>
          <p:cNvGrpSpPr/>
          <p:nvPr/>
        </p:nvGrpSpPr>
        <p:grpSpPr>
          <a:xfrm>
            <a:off x="283727" y="1143457"/>
            <a:ext cx="4969854" cy="3926131"/>
            <a:chOff x="375137" y="1412631"/>
            <a:chExt cx="4969854" cy="39261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209A029-371F-4055-A217-547DED5D0719}"/>
                    </a:ext>
                  </a:extLst>
                </p:cNvPr>
                <p:cNvSpPr txBox="1"/>
                <p:nvPr/>
              </p:nvSpPr>
              <p:spPr>
                <a:xfrm>
                  <a:off x="375138" y="1412631"/>
                  <a:ext cx="4969853" cy="720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altLang="zh-CN" sz="2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Denote the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2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</a:t>
                  </a:r>
                  <a:r>
                    <a:rPr lang="en-US" altLang="zh-CN" sz="2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base-SVM in the layer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𝑠𝑣𝑚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zh-CN" sz="2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its output         .</a:t>
                  </a:r>
                  <a:endParaRPr lang="zh-CN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209A029-371F-4055-A217-547DED5D0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8" y="1412631"/>
                  <a:ext cx="4969853" cy="720710"/>
                </a:xfrm>
                <a:prstGeom prst="rect">
                  <a:avLst/>
                </a:prstGeom>
                <a:blipFill>
                  <a:blip r:embed="rId3"/>
                  <a:stretch>
                    <a:fillRect l="-1350" t="-5085" r="-1227" b="-127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5278D8C-87D0-4161-9F4E-DEFBCECCCB7B}"/>
                </a:ext>
              </a:extLst>
            </p:cNvPr>
            <p:cNvSpPr txBox="1"/>
            <p:nvPr/>
          </p:nvSpPr>
          <p:spPr>
            <a:xfrm>
              <a:off x="375138" y="2286258"/>
              <a:ext cx="4969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SVM Blocks are stacked according to Deep Stacking Network.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4A9749F-6D53-420B-A680-D5BD684A43C4}"/>
                    </a:ext>
                  </a:extLst>
                </p:cNvPr>
                <p:cNvSpPr txBox="1"/>
                <p:nvPr/>
              </p:nvSpPr>
              <p:spPr>
                <a:xfrm>
                  <a:off x="375137" y="3147061"/>
                  <a:ext cx="496985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altLang="zh-CN" sz="2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input of layer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the joint of raw inputs and the output of layer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i.e. </a:t>
                  </a:r>
                </a:p>
              </p:txBody>
            </p:sp>
          </mc:Choice>
          <mc:Fallback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4A9749F-6D53-420B-A680-D5BD684A4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7" y="3147061"/>
                  <a:ext cx="4969853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1350" t="-4310" r="-1227" b="-146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026BA53-642B-435A-93A5-2663C72E4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880" y="4401326"/>
              <a:ext cx="4502244" cy="93743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76EAFF-E602-46E0-AFCC-BB4CEF3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5306" y="1807590"/>
              <a:ext cx="506241" cy="295307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FAF7AC8-C62D-4C87-B4FA-F3D71DB2EEAB}"/>
              </a:ext>
            </a:extLst>
          </p:cNvPr>
          <p:cNvGrpSpPr/>
          <p:nvPr/>
        </p:nvGrpSpPr>
        <p:grpSpPr>
          <a:xfrm>
            <a:off x="5572531" y="870287"/>
            <a:ext cx="2199870" cy="1772712"/>
            <a:chOff x="5540632" y="2142099"/>
            <a:chExt cx="3860983" cy="3276153"/>
          </a:xfrm>
        </p:grpSpPr>
        <p:sp>
          <p:nvSpPr>
            <p:cNvPr id="16" name="对话气泡: 矩形 15">
              <a:extLst>
                <a:ext uri="{FF2B5EF4-FFF2-40B4-BE49-F238E27FC236}">
                  <a16:creationId xmlns:a16="http://schemas.microsoft.com/office/drawing/2014/main" id="{A3931A15-748C-44CE-88EF-618E1A02B101}"/>
                </a:ext>
              </a:extLst>
            </p:cNvPr>
            <p:cNvSpPr/>
            <p:nvPr/>
          </p:nvSpPr>
          <p:spPr>
            <a:xfrm>
              <a:off x="5540632" y="2142099"/>
              <a:ext cx="3860983" cy="3128316"/>
            </a:xfrm>
            <a:prstGeom prst="wedgeRectCallout">
              <a:avLst>
                <a:gd name="adj1" fmla="val 53471"/>
                <a:gd name="adj2" fmla="val 63601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A1ED7C2-C4D4-4526-B4BF-CAB05B35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717" y="2212408"/>
              <a:ext cx="3563926" cy="2608794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21CE005-86AE-47A3-AB80-D45721DA0F6F}"/>
                </a:ext>
              </a:extLst>
            </p:cNvPr>
            <p:cNvSpPr/>
            <p:nvPr/>
          </p:nvSpPr>
          <p:spPr>
            <a:xfrm>
              <a:off x="6898564" y="4735689"/>
              <a:ext cx="1083731" cy="682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SVM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24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2D2ECA-3DFA-4580-99D7-F3575829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82402"/>
            <a:ext cx="5695950" cy="1743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 Training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03460"/>
            <a:ext cx="7886700" cy="5273449"/>
          </a:xfrm>
        </p:spPr>
        <p:txBody>
          <a:bodyPr/>
          <a:lstStyle/>
          <a:p>
            <a:r>
              <a:rPr lang="en-US" altLang="zh-CN" dirty="0"/>
              <a:t>The objective function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Efron</a:t>
            </a:r>
            <a:r>
              <a:rPr lang="en-US" altLang="zh-CN" dirty="0"/>
              <a:t> bootstrap (</a:t>
            </a:r>
            <a:r>
              <a:rPr lang="en-US" altLang="zh-CN" dirty="0" err="1"/>
              <a:t>Efron</a:t>
            </a:r>
            <a:r>
              <a:rPr lang="en-US" altLang="zh-CN" dirty="0"/>
              <a:t> and </a:t>
            </a:r>
            <a:r>
              <a:rPr lang="en-US" altLang="zh-CN" dirty="0" err="1"/>
              <a:t>Tibshirani</a:t>
            </a:r>
            <a:r>
              <a:rPr lang="en-US" altLang="zh-CN" dirty="0"/>
              <a:t> 1994) to increase the diversity of base-SVMs.</a:t>
            </a:r>
          </a:p>
        </p:txBody>
      </p:sp>
      <p:sp>
        <p:nvSpPr>
          <p:cNvPr id="19" name="矩形 18"/>
          <p:cNvSpPr/>
          <p:nvPr/>
        </p:nvSpPr>
        <p:spPr>
          <a:xfrm>
            <a:off x="3570850" y="2485076"/>
            <a:ext cx="767543" cy="601911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>
            <a:cxnSpLocks/>
            <a:endCxn id="19" idx="2"/>
          </p:cNvCxnSpPr>
          <p:nvPr/>
        </p:nvCxnSpPr>
        <p:spPr>
          <a:xfrm flipH="1" flipV="1">
            <a:off x="3954622" y="3086987"/>
            <a:ext cx="383771" cy="601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95696AF4-BB71-43A3-81B1-435E915C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793" y="3795409"/>
            <a:ext cx="32766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AF22E63-E303-405E-ACB7-8C0A4E22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94" y="5425393"/>
            <a:ext cx="4533534" cy="9230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Fine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03514"/>
            <a:ext cx="7886700" cy="5756366"/>
          </a:xfrm>
        </p:spPr>
        <p:txBody>
          <a:bodyPr>
            <a:normAutofit/>
          </a:bodyPr>
          <a:lstStyle/>
          <a:p>
            <a:r>
              <a:rPr lang="en-US" altLang="zh-CN" b="1" dirty="0"/>
              <a:t>BLT: </a:t>
            </a:r>
            <a:r>
              <a:rPr lang="en-US" altLang="zh-CN" dirty="0"/>
              <a:t>BP-like layered Tuning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b="1" dirty="0"/>
              <a:t>Virtual label</a:t>
            </a:r>
          </a:p>
          <a:p>
            <a:endParaRPr lang="zh-CN" altLang="en-US" b="1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68D1DC9-27D6-4E7A-A212-FC991C84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64" y="1529557"/>
            <a:ext cx="5178871" cy="36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Objective function in fine tuning </a:t>
            </a:r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B9522C88-3655-489B-B273-C43F3F4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" y="1268523"/>
            <a:ext cx="3749920" cy="5273449"/>
          </a:xfrm>
        </p:spPr>
        <p:txBody>
          <a:bodyPr/>
          <a:lstStyle/>
          <a:p>
            <a:pPr algn="just"/>
            <a:r>
              <a:rPr lang="en-US" altLang="zh-CN" sz="2000" b="1" dirty="0"/>
              <a:t>SVM&amp;SVR: </a:t>
            </a:r>
            <a:r>
              <a:rPr lang="en-US" altLang="zh-CN" sz="2000" dirty="0"/>
              <a:t>virtual labels are not  guaranteed to be in {-1, 1}. It is still a convex optimization problem.</a:t>
            </a:r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Recursively calculate the partial derivative.</a:t>
            </a:r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zh-CN" altLang="en-US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509405E-9630-4647-8972-62BAD9237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91" y="1268523"/>
            <a:ext cx="4313177" cy="20315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B3AA736-A031-48B2-B1DB-8335F106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91" y="4042629"/>
            <a:ext cx="3661742" cy="1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8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</TotalTime>
  <Words>943</Words>
  <Application>Microsoft Office PowerPoint</Application>
  <PresentationFormat>全屏显示(4:3)</PresentationFormat>
  <Paragraphs>139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SVM-based Deep Stacking Networks</vt:lpstr>
      <vt:lpstr>Motivation: How to build a deep network?</vt:lpstr>
      <vt:lpstr>Related Works</vt:lpstr>
      <vt:lpstr>Support Vector Machine</vt:lpstr>
      <vt:lpstr>SVM-DSN Block</vt:lpstr>
      <vt:lpstr>Stacking Blocks</vt:lpstr>
      <vt:lpstr>Block Training</vt:lpstr>
      <vt:lpstr>Fine Tuning</vt:lpstr>
      <vt:lpstr>Objective function in fine tuning </vt:lpstr>
      <vt:lpstr>Model Properties</vt:lpstr>
      <vt:lpstr>Model Properties</vt:lpstr>
      <vt:lpstr>Model Properties</vt:lpstr>
      <vt:lpstr>Experiments</vt:lpstr>
      <vt:lpstr>Experiments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JimmyW</dc:creator>
  <cp:lastModifiedBy>Jimmy</cp:lastModifiedBy>
  <cp:revision>324</cp:revision>
  <dcterms:created xsi:type="dcterms:W3CDTF">2017-01-30T11:34:41Z</dcterms:created>
  <dcterms:modified xsi:type="dcterms:W3CDTF">2018-11-12T16:18:48Z</dcterms:modified>
</cp:coreProperties>
</file>