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Override1.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ppt/theme/themeOverride4.xml" ContentType="application/vnd.openxmlformats-officedocument.themeOverr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theme/themeOverride5.xml" ContentType="application/vnd.openxmlformats-officedocument.themeOverr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7.xml" ContentType="application/vnd.openxmlformats-officedocument.presentationml.notesSlide+xml"/>
  <Override PartName="/ppt/tags/tag60.xml" ContentType="application/vnd.openxmlformats-officedocument.presentationml.tags+xml"/>
  <Override PartName="/ppt/theme/themeOverride6.xml" ContentType="application/vnd.openxmlformats-officedocument.themeOverr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9.xml" ContentType="application/vnd.openxmlformats-officedocument.presentationml.notesSlide+xml"/>
  <Override PartName="/ppt/tags/tag67.xml" ContentType="application/vnd.openxmlformats-officedocument.presentationml.tags+xml"/>
  <Override PartName="/ppt/notesSlides/notesSlide20.xml" ContentType="application/vnd.openxmlformats-officedocument.presentationml.notesSlide+xml"/>
  <Override PartName="/ppt/tags/tag68.xml" ContentType="application/vnd.openxmlformats-officedocument.presentationml.tags+xml"/>
  <Override PartName="/ppt/notesSlides/notesSlide2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61" r:id="rId3"/>
    <p:sldId id="262" r:id="rId4"/>
    <p:sldId id="315" r:id="rId5"/>
    <p:sldId id="367" r:id="rId6"/>
    <p:sldId id="316" r:id="rId7"/>
    <p:sldId id="317" r:id="rId8"/>
    <p:sldId id="263" r:id="rId9"/>
    <p:sldId id="267" r:id="rId10"/>
    <p:sldId id="269" r:id="rId11"/>
    <p:sldId id="276" r:id="rId12"/>
    <p:sldId id="264" r:id="rId13"/>
    <p:sldId id="278" r:id="rId14"/>
    <p:sldId id="279" r:id="rId15"/>
    <p:sldId id="280" r:id="rId16"/>
    <p:sldId id="281" r:id="rId17"/>
    <p:sldId id="282" r:id="rId18"/>
    <p:sldId id="283" r:id="rId19"/>
    <p:sldId id="285" r:id="rId20"/>
    <p:sldId id="265" r:id="rId21"/>
    <p:sldId id="286" r:id="rId22"/>
    <p:sldId id="266" r:id="rId23"/>
    <p:sldId id="290" r:id="rId24"/>
    <p:sldId id="292" r:id="rId25"/>
    <p:sldId id="309" r:id="rId26"/>
    <p:sldId id="291" r:id="rId27"/>
    <p:sldId id="368" r:id="rId28"/>
    <p:sldId id="366" r:id="rId29"/>
    <p:sldId id="361" r:id="rId30"/>
    <p:sldId id="365" r:id="rId31"/>
    <p:sldId id="360" r:id="rId32"/>
    <p:sldId id="362" r:id="rId33"/>
    <p:sldId id="363" r:id="rId34"/>
    <p:sldId id="364" r:id="rId35"/>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E1E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17" autoAdjust="0"/>
    <p:restoredTop sz="84286"/>
  </p:normalViewPr>
  <p:slideViewPr>
    <p:cSldViewPr snapToGrid="0">
      <p:cViewPr varScale="1">
        <p:scale>
          <a:sx n="55" d="100"/>
          <a:sy n="55" d="100"/>
        </p:scale>
        <p:origin x="46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2019/4/23</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0D372C-CF5E-477C-A056-262535BDB3C3}"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0D372C-CF5E-477C-A056-262535BDB3C3}" type="slidenum">
              <a:rPr lang="zh-CN" altLang="en-US" smtClean="0"/>
              <a:t>20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0D372C-CF5E-477C-A056-262535BDB3C3}" type="slidenum">
              <a:rPr lang="zh-CN" altLang="en-US" smtClean="0"/>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85955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0D372C-CF5E-477C-A056-262535BDB3C3}"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Fig. 7(a) gives the map of importance for the urban zones in Shenzhen using the infectious number based method. The points on the map are geographic centers of urban zones, and the sizes of points denote importance level of each zone. </a:t>
            </a:r>
          </a:p>
          <a:p>
            <a:endParaRPr lang="en-US" altLang="zh-CN" sz="1200" kern="1200" dirty="0">
              <a:solidFill>
                <a:schemeClr val="tx1"/>
              </a:solidFill>
              <a:effectLst/>
              <a:latin typeface="+mn-lt"/>
              <a:ea typeface="+mn-ea"/>
              <a:cs typeface="+mn-cs"/>
            </a:endParaRPr>
          </a:p>
          <a:p>
            <a:r>
              <a:rPr lang="en-US" altLang="zh-CN" sz="2000" dirty="0">
                <a:latin typeface="Helvetica" pitchFamily="2" charset="0"/>
              </a:rPr>
              <a:t>The two most “important” zones locate at the downtown areas of Shenzhen, where the population densities are relatively higher. After excluding the two zones, however, the importance of the remaining zones seem are very similar to each other.</a:t>
            </a:r>
            <a:r>
              <a:rPr lang="en-US" altLang="zh-CN" sz="2000" kern="1200" dirty="0">
                <a:solidFill>
                  <a:schemeClr val="tx1"/>
                </a:solidFill>
                <a:effectLst/>
                <a:latin typeface="+mn-lt"/>
                <a:ea typeface="+mn-ea"/>
                <a:cs typeface="+mn-cs"/>
              </a:rPr>
              <a:t> This type of zone importance cannot give adequate help to epidemic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effectLst/>
              <a:latin typeface="Helvetica" pitchFamily="2" charset="0"/>
            </a:endParaRP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3145212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Fig. 7(b) gives a map of the </a:t>
            </a:r>
            <a:r>
              <a:rPr lang="en-US" altLang="zh-CN" sz="1200" kern="1200" dirty="0" err="1">
                <a:solidFill>
                  <a:schemeClr val="tx1"/>
                </a:solidFill>
                <a:effectLst/>
                <a:latin typeface="+mn-lt"/>
                <a:ea typeface="+mn-ea"/>
                <a:cs typeface="+mn-cs"/>
              </a:rPr>
              <a:t>pagerank</a:t>
            </a:r>
            <a:r>
              <a:rPr lang="en-US" altLang="zh-CN" sz="1200" kern="1200" dirty="0">
                <a:solidFill>
                  <a:schemeClr val="tx1"/>
                </a:solidFill>
                <a:effectLst/>
                <a:latin typeface="+mn-lt"/>
                <a:ea typeface="+mn-ea"/>
                <a:cs typeface="+mn-cs"/>
              </a:rPr>
              <a:t> importance. As shown in the figure, the high score zones are geographically clustered on four areas: The first is in the northwest area of Shenzhen, which is a gathering place</a:t>
            </a:r>
          </a:p>
          <a:p>
            <a:r>
              <a:rPr lang="en-US" altLang="zh-CN" sz="1200" kern="1200" dirty="0">
                <a:solidFill>
                  <a:schemeClr val="tx1"/>
                </a:solidFill>
                <a:effectLst/>
                <a:latin typeface="+mn-lt"/>
                <a:ea typeface="+mn-ea"/>
                <a:cs typeface="+mn-cs"/>
              </a:rPr>
              <a:t>of industrial parks. The second is in the southwest area, which is the university town. The third is in the central region of Shenzhen, which is the headquarter of the Huawei company, the biggest high-tech enterprise in Shenzhen with more than 0.1 million employees working in the headquarter. The fourth is the Shenzhen Railway</a:t>
            </a:r>
          </a:p>
          <a:p>
            <a:r>
              <a:rPr lang="en-US" altLang="zh-CN" sz="1200" kern="1200" dirty="0">
                <a:solidFill>
                  <a:schemeClr val="tx1"/>
                </a:solidFill>
                <a:effectLst/>
                <a:latin typeface="+mn-lt"/>
                <a:ea typeface="+mn-ea"/>
                <a:cs typeface="+mn-cs"/>
              </a:rPr>
              <a:t>Station, which is very close to the port between Shenzhen and Hong Kong. We can see these areas have a very similar characteristic: there are many residents, e.g., workers, students, employees, or passengers, visiting to these areas every day.</a:t>
            </a:r>
          </a:p>
          <a:p>
            <a:endParaRPr lang="en-US"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107507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0D372C-CF5E-477C-A056-262535BDB3C3}" type="slidenum">
              <a:rPr lang="zh-CN" altLang="en-US" smtClean="0"/>
              <a:t>28</a:t>
            </a:fld>
            <a:endParaRPr lang="zh-CN" altLang="en-US"/>
          </a:p>
        </p:txBody>
      </p:sp>
    </p:spTree>
    <p:extLst>
      <p:ext uri="{BB962C8B-B14F-4D97-AF65-F5344CB8AC3E}">
        <p14:creationId xmlns:p14="http://schemas.microsoft.com/office/powerpoint/2010/main" val="3287522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0D372C-CF5E-477C-A056-262535BDB3C3}" type="slidenum">
              <a:rPr lang="zh-CN" altLang="en-US" smtClean="0"/>
              <a:t>30</a:t>
            </a:fld>
            <a:endParaRPr lang="zh-CN" altLang="en-US"/>
          </a:p>
        </p:txBody>
      </p:sp>
    </p:spTree>
    <p:extLst>
      <p:ext uri="{BB962C8B-B14F-4D97-AF65-F5344CB8AC3E}">
        <p14:creationId xmlns:p14="http://schemas.microsoft.com/office/powerpoint/2010/main" val="2415550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2FDD6CFC-DE5B-421D-9FE7-3C2F235A310A}" type="slidenum">
              <a:rPr lang="zh-CN" altLang="en-US" smtClean="0"/>
              <a:t>31</a:t>
            </a:fld>
            <a:endParaRPr lang="zh-CN" altLang="en-US"/>
          </a:p>
        </p:txBody>
      </p:sp>
    </p:spTree>
    <p:extLst>
      <p:ext uri="{BB962C8B-B14F-4D97-AF65-F5344CB8AC3E}">
        <p14:creationId xmlns:p14="http://schemas.microsoft.com/office/powerpoint/2010/main" val="10585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418289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067804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0D372C-CF5E-477C-A056-262535BDB3C3}"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0D372C-CF5E-477C-A056-262535BDB3C3}"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矩形 7"/>
          <p:cNvSpPr/>
          <p:nvPr/>
        </p:nvSpPr>
        <p:spPr>
          <a:xfrm>
            <a:off x="7406129" y="4628646"/>
            <a:ext cx="604556" cy="690923"/>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4447043" y="1324090"/>
            <a:ext cx="0" cy="134022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447043" y="1324090"/>
            <a:ext cx="32979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744962" y="1324090"/>
            <a:ext cx="0" cy="134022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446905" y="3791585"/>
            <a:ext cx="3298190" cy="1222375"/>
            <a:chOff x="7003" y="6081"/>
            <a:chExt cx="5194" cy="2822"/>
          </a:xfrm>
        </p:grpSpPr>
        <p:cxnSp>
          <p:nvCxnSpPr>
            <p:cNvPr id="11" name="直接连接符 10"/>
            <p:cNvCxnSpPr/>
            <p:nvPr/>
          </p:nvCxnSpPr>
          <p:spPr>
            <a:xfrm>
              <a:off x="7003" y="8903"/>
              <a:ext cx="51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7003" y="6081"/>
              <a:ext cx="5194" cy="2821"/>
              <a:chOff x="7003" y="5484"/>
              <a:chExt cx="5194" cy="3418"/>
            </a:xfrm>
          </p:grpSpPr>
          <p:cxnSp>
            <p:nvCxnSpPr>
              <p:cNvPr id="13" name="直接连接符 12"/>
              <p:cNvCxnSpPr/>
              <p:nvPr/>
            </p:nvCxnSpPr>
            <p:spPr>
              <a:xfrm flipV="1">
                <a:off x="7003" y="5484"/>
                <a:ext cx="0" cy="341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12197" y="5484"/>
                <a:ext cx="0" cy="341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标题 1"/>
          <p:cNvSpPr>
            <a:spLocks noGrp="1"/>
          </p:cNvSpPr>
          <p:nvPr>
            <p:ph type="ctrTitle" hasCustomPrompt="1"/>
          </p:nvPr>
        </p:nvSpPr>
        <p:spPr>
          <a:xfrm>
            <a:off x="2592999" y="2689248"/>
            <a:ext cx="6985682" cy="701731"/>
          </a:xfrm>
        </p:spPr>
        <p:txBody>
          <a:bodyPr anchor="ctr" anchorCtr="0">
            <a:normAutofit/>
          </a:bodyPr>
          <a:lstStyle>
            <a:lvl1pPr algn="ctr">
              <a:lnSpc>
                <a:spcPct val="90000"/>
              </a:lnSpc>
              <a:defRPr sz="4400">
                <a:solidFill>
                  <a:schemeClr val="accent5"/>
                </a:solidFill>
              </a:defRPr>
            </a:lvl1pPr>
          </a:lstStyle>
          <a:p>
            <a:r>
              <a:rPr lang="zh-CN" altLang="en-US" dirty="0"/>
              <a:t>单击此处编辑标题</a:t>
            </a:r>
          </a:p>
        </p:txBody>
      </p:sp>
      <p:sp>
        <p:nvSpPr>
          <p:cNvPr id="3" name="副标题 2"/>
          <p:cNvSpPr>
            <a:spLocks noGrp="1"/>
          </p:cNvSpPr>
          <p:nvPr>
            <p:ph type="subTitle" idx="1"/>
          </p:nvPr>
        </p:nvSpPr>
        <p:spPr>
          <a:xfrm>
            <a:off x="2592999" y="3453777"/>
            <a:ext cx="6985682" cy="286232"/>
          </a:xfrm>
        </p:spPr>
        <p:txBody>
          <a:bodyPr>
            <a:normAutofit/>
          </a:bodyPr>
          <a:lstStyle>
            <a:lvl1pPr marL="0" indent="0" algn="ctr">
              <a:lnSpc>
                <a:spcPct val="90000"/>
              </a:lnSpc>
              <a:buNone/>
              <a:defRPr sz="1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2019/4/23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2019/4/23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6270" y="422275"/>
            <a:ext cx="10717530" cy="979805"/>
          </a:xfrm>
        </p:spPr>
        <p:txBody>
          <a:bodyPr/>
          <a:lstStyle>
            <a:lvl1pPr>
              <a:defRPr sz="3600"/>
            </a:lvl1pPr>
          </a:lstStyle>
          <a:p>
            <a:r>
              <a:rPr lang="zh-CN" altLang="en-US" dirty="0"/>
              <a:t>单击此处编辑母版标题样式</a:t>
            </a:r>
          </a:p>
        </p:txBody>
      </p:sp>
      <p:sp>
        <p:nvSpPr>
          <p:cNvPr id="3" name="内容占位符 2"/>
          <p:cNvSpPr>
            <a:spLocks noGrp="1"/>
          </p:cNvSpPr>
          <p:nvPr>
            <p:ph idx="1"/>
          </p:nvPr>
        </p:nvSpPr>
        <p:spPr>
          <a:xfrm>
            <a:off x="636270" y="1661795"/>
            <a:ext cx="10717530" cy="451548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2019/4/23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8" name="矩形 7"/>
          <p:cNvSpPr/>
          <p:nvPr userDrawn="1"/>
        </p:nvSpPr>
        <p:spPr>
          <a:xfrm>
            <a:off x="-20955" y="422275"/>
            <a:ext cx="160020" cy="10496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7" name="矩形 16"/>
          <p:cNvSpPr/>
          <p:nvPr userDrawn="1"/>
        </p:nvSpPr>
        <p:spPr>
          <a:xfrm>
            <a:off x="-38100" y="-19050"/>
            <a:ext cx="12247245" cy="6878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5366327" y="4526522"/>
            <a:ext cx="1459346"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4875752" y="2101271"/>
            <a:ext cx="2440497" cy="2547846"/>
            <a:chOff x="4775773" y="2101271"/>
            <a:chExt cx="2440497" cy="2547846"/>
          </a:xfrm>
        </p:grpSpPr>
        <p:cxnSp>
          <p:nvCxnSpPr>
            <p:cNvPr id="9" name="直接连接符 8"/>
            <p:cNvCxnSpPr/>
            <p:nvPr/>
          </p:nvCxnSpPr>
          <p:spPr>
            <a:xfrm>
              <a:off x="4775773" y="2101271"/>
              <a:ext cx="0" cy="988716"/>
            </a:xfrm>
            <a:prstGeom prst="line">
              <a:avLst/>
            </a:prstGeom>
            <a:ln w="158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775773" y="2101271"/>
              <a:ext cx="2440497" cy="0"/>
            </a:xfrm>
            <a:prstGeom prst="line">
              <a:avLst/>
            </a:prstGeom>
            <a:ln w="158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7216270" y="2101271"/>
              <a:ext cx="0" cy="988716"/>
            </a:xfrm>
            <a:prstGeom prst="line">
              <a:avLst/>
            </a:prstGeom>
            <a:ln w="158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775773" y="3818467"/>
              <a:ext cx="2440497" cy="830650"/>
              <a:chOff x="4775773" y="3818467"/>
              <a:chExt cx="2440497" cy="1601832"/>
            </a:xfrm>
          </p:grpSpPr>
          <p:cxnSp>
            <p:nvCxnSpPr>
              <p:cNvPr id="13" name="直接连接符 12"/>
              <p:cNvCxnSpPr/>
              <p:nvPr/>
            </p:nvCxnSpPr>
            <p:spPr>
              <a:xfrm>
                <a:off x="4775773" y="5420299"/>
                <a:ext cx="2440497" cy="0"/>
              </a:xfrm>
              <a:prstGeom prst="line">
                <a:avLst/>
              </a:prstGeom>
              <a:ln w="158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4775773" y="3818467"/>
                <a:ext cx="0" cy="1601832"/>
              </a:xfrm>
              <a:prstGeom prst="line">
                <a:avLst/>
              </a:prstGeom>
              <a:ln w="158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7216270" y="3818467"/>
                <a:ext cx="0" cy="1601832"/>
              </a:xfrm>
              <a:prstGeom prst="line">
                <a:avLst/>
              </a:prstGeom>
              <a:ln w="158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2" name="标题 1"/>
          <p:cNvSpPr>
            <a:spLocks noGrp="1"/>
          </p:cNvSpPr>
          <p:nvPr>
            <p:ph type="title" hasCustomPrompt="1"/>
          </p:nvPr>
        </p:nvSpPr>
        <p:spPr>
          <a:xfrm>
            <a:off x="3233011" y="3068989"/>
            <a:ext cx="5713278" cy="757643"/>
          </a:xfrm>
        </p:spPr>
        <p:txBody>
          <a:bodyPr anchor="ctr" anchorCtr="0">
            <a:normAutofit/>
          </a:bodyPr>
          <a:lstStyle>
            <a:lvl1pPr algn="ctr">
              <a:defRPr sz="4000">
                <a:solidFill>
                  <a:schemeClr val="bg1"/>
                </a:solidFill>
              </a:defRPr>
            </a:lvl1pPr>
          </a:lstStyle>
          <a:p>
            <a:r>
              <a:rPr lang="zh-CN" altLang="en-US" dirty="0"/>
              <a:t>单击此处编辑标题</a:t>
            </a:r>
          </a:p>
        </p:txBody>
      </p:sp>
      <p:sp>
        <p:nvSpPr>
          <p:cNvPr id="3" name="文本占位符 2"/>
          <p:cNvSpPr>
            <a:spLocks noGrp="1"/>
          </p:cNvSpPr>
          <p:nvPr>
            <p:ph type="body" idx="1" hasCustomPrompt="1"/>
          </p:nvPr>
        </p:nvSpPr>
        <p:spPr>
          <a:xfrm>
            <a:off x="4875754" y="2226419"/>
            <a:ext cx="2440492" cy="757643"/>
          </a:xfrm>
        </p:spPr>
        <p:txBody>
          <a:bodyPr anchor="b" anchorCtr="0">
            <a:normAutofit/>
          </a:bodyPr>
          <a:lstStyle>
            <a:lvl1pPr marL="0" indent="0" algn="ctr">
              <a:buNone/>
              <a:defRPr sz="3600">
                <a:solidFill>
                  <a:schemeClr val="accent5">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文本</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2019/4/23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16" name="矩形 15"/>
          <p:cNvSpPr/>
          <p:nvPr userDrawn="1"/>
        </p:nvSpPr>
        <p:spPr>
          <a:xfrm>
            <a:off x="7079104" y="4180971"/>
            <a:ext cx="604556" cy="690923"/>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2019/4/23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2019/4/23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矩形 6"/>
          <p:cNvSpPr/>
          <p:nvPr/>
        </p:nvSpPr>
        <p:spPr>
          <a:xfrm>
            <a:off x="7397874" y="5041396"/>
            <a:ext cx="604556" cy="69092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4447043" y="1154545"/>
            <a:ext cx="0" cy="1340226"/>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447043" y="1154545"/>
            <a:ext cx="329791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7744962" y="1154545"/>
            <a:ext cx="0" cy="1340226"/>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446905" y="3853815"/>
            <a:ext cx="3298190" cy="1558290"/>
            <a:chOff x="7003" y="6069"/>
            <a:chExt cx="5194" cy="2834"/>
          </a:xfrm>
        </p:grpSpPr>
        <p:cxnSp>
          <p:nvCxnSpPr>
            <p:cNvPr id="10" name="直接连接符 9"/>
            <p:cNvCxnSpPr/>
            <p:nvPr/>
          </p:nvCxnSpPr>
          <p:spPr>
            <a:xfrm>
              <a:off x="7003" y="8903"/>
              <a:ext cx="519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003" y="6069"/>
              <a:ext cx="5194" cy="2833"/>
              <a:chOff x="7003" y="5484"/>
              <a:chExt cx="5194" cy="3418"/>
            </a:xfrm>
          </p:grpSpPr>
          <p:cxnSp>
            <p:nvCxnSpPr>
              <p:cNvPr id="12" name="直接连接符 11"/>
              <p:cNvCxnSpPr/>
              <p:nvPr/>
            </p:nvCxnSpPr>
            <p:spPr>
              <a:xfrm flipV="1">
                <a:off x="7003" y="5484"/>
                <a:ext cx="0" cy="3419"/>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12197" y="5484"/>
                <a:ext cx="0" cy="3419"/>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标题 1"/>
          <p:cNvSpPr>
            <a:spLocks noGrp="1"/>
          </p:cNvSpPr>
          <p:nvPr>
            <p:ph type="title" hasCustomPrompt="1"/>
          </p:nvPr>
        </p:nvSpPr>
        <p:spPr>
          <a:xfrm>
            <a:off x="2825582" y="2672660"/>
            <a:ext cx="6540836" cy="701731"/>
          </a:xfrm>
        </p:spPr>
        <p:txBody>
          <a:bodyPr wrap="square" anchor="b" anchorCtr="0">
            <a:normAutofit/>
          </a:bodyPr>
          <a:lstStyle>
            <a:lvl1pPr algn="ctr">
              <a:lnSpc>
                <a:spcPct val="90000"/>
              </a:lnSpc>
              <a:defRPr sz="4400">
                <a:solidFill>
                  <a:schemeClr val="tx1">
                    <a:lumMod val="65000"/>
                    <a:lumOff val="35000"/>
                  </a:schemeClr>
                </a:solidFill>
              </a:defRPr>
            </a:lvl1pPr>
          </a:lstStyle>
          <a:p>
            <a:r>
              <a:rPr lang="zh-CN" altLang="en-US" dirty="0"/>
              <a:t>单击此处编辑标题</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2019/4/23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15" name="内容占位符 14"/>
          <p:cNvSpPr>
            <a:spLocks noGrp="1"/>
          </p:cNvSpPr>
          <p:nvPr>
            <p:ph sz="quarter" idx="13"/>
          </p:nvPr>
        </p:nvSpPr>
        <p:spPr>
          <a:xfrm>
            <a:off x="2825750" y="3442131"/>
            <a:ext cx="6540500" cy="286232"/>
          </a:xfrm>
        </p:spPr>
        <p:txBody>
          <a:bodyPr>
            <a:normAutofit/>
          </a:bodyPr>
          <a:lstStyle>
            <a:lvl1pPr marL="0" indent="0" algn="ctr">
              <a:lnSpc>
                <a:spcPct val="90000"/>
              </a:lnSpc>
              <a:buNone/>
              <a:defRPr sz="140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2019/4/23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cxnSp>
        <p:nvCxnSpPr>
          <p:cNvPr id="8" name="直接连接符 7"/>
          <p:cNvCxnSpPr/>
          <p:nvPr>
            <p:custDataLst>
              <p:tags r:id="rId1"/>
            </p:custDataLst>
          </p:nvPr>
        </p:nvCxnSpPr>
        <p:spPr>
          <a:xfrm>
            <a:off x="982663" y="2073090"/>
            <a:ext cx="705628" cy="0"/>
          </a:xfrm>
          <a:prstGeom prst="line">
            <a:avLst/>
          </a:prstGeom>
          <a:noFill/>
          <a:ln w="12700" cap="flat" cmpd="sng" algn="ctr">
            <a:solidFill>
              <a:schemeClr val="accent1"/>
            </a:solidFill>
            <a:prstDash val="solid"/>
            <a:miter lim="800000"/>
          </a:ln>
          <a:effectLst/>
        </p:spPr>
      </p:cxnSp>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r>
              <a:rPr lang="zh-CN" altLang="en-US" dirty="0"/>
              <a:t>单击此处编辑母版标题样式</a:t>
            </a:r>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2019/4/23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2019/4/23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760FBDFE-C587-4B4C-A407-44438C67B59E}" type="datetimeFigureOut">
              <a:rPr lang="zh-CN" altLang="en-US" smtClean="0"/>
              <a:t>2019/4/23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49AE70B2-8BF9-45C0-BB95-33D1B9D3A854}" type="slidenum">
              <a:rPr lang="zh-CN" altLang="en-US" smtClean="0"/>
              <a:t>‹#›</a:t>
            </a:fld>
            <a:endParaRPr lang="zh-CN" altLang="en-US"/>
          </a:p>
        </p:txBody>
      </p:sp>
      <p:sp>
        <p:nvSpPr>
          <p:cNvPr id="7"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7620" y="6801485"/>
            <a:ext cx="12206605" cy="76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jpg"/><Relationship Id="rId5" Type="http://schemas.openxmlformats.org/officeDocument/2006/relationships/image" Target="../media/image1.gi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13.emf"/><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hemeOverride" Target="../theme/themeOverride4.xm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tags" Target="../tags/tag41.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notesSlide" Target="../notesSlides/notesSlide10.xml"/><Relationship Id="rId9"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12.xm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notesSlide" Target="../notesSlides/notesSlide13.xm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notesSlide" Target="../notesSlides/notesSlide14.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40.emf"/><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slideLayout" Target="../slideLayouts/slideLayout7.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 Type="http://schemas.openxmlformats.org/officeDocument/2006/relationships/tags" Target="../tags/tag8.xml"/><Relationship Id="rId16" Type="http://schemas.openxmlformats.org/officeDocument/2006/relationships/tags" Target="../tags/tag22.xml"/><Relationship Id="rId1" Type="http://schemas.openxmlformats.org/officeDocument/2006/relationships/themeOverride" Target="../theme/themeOverride1.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19" Type="http://schemas.openxmlformats.org/officeDocument/2006/relationships/notesSlide" Target="../notesSlides/notesSlide1.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s/_rels/slide2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hemeOverride" Target="../theme/themeOverride5.xml"/><Relationship Id="rId6" Type="http://schemas.openxmlformats.org/officeDocument/2006/relationships/notesSlide" Target="../notesSlides/notesSlide17.xml"/><Relationship Id="rId5" Type="http://schemas.openxmlformats.org/officeDocument/2006/relationships/slideLayout" Target="../slideLayouts/slideLayout3.xml"/><Relationship Id="rId4" Type="http://schemas.openxmlformats.org/officeDocument/2006/relationships/tags" Target="../tags/tag5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42.tiff"/></Relationships>
</file>

<file path=ppt/slides/_rels/slide2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hemeOverride" Target="../theme/themeOverride6.xml"/><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tags" Target="../tags/tag6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47.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48.tiff"/></Relationships>
</file>

<file path=ppt/slides/_rels/slide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hemeOverride" Target="../theme/themeOverride2.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26.xml"/></Relationships>
</file>

<file path=ppt/slides/_rels/slide30.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emf"/><Relationship Id="rId18" Type="http://schemas.openxmlformats.org/officeDocument/2006/relationships/image" Target="../media/image65.emf"/><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emf"/><Relationship Id="rId2" Type="http://schemas.openxmlformats.org/officeDocument/2006/relationships/notesSlide" Target="../notesSlides/notesSlide24.xml"/><Relationship Id="rId16" Type="http://schemas.openxmlformats.org/officeDocument/2006/relationships/image" Target="../media/image63.emf"/><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png"/><Relationship Id="rId15" Type="http://schemas.openxmlformats.org/officeDocument/2006/relationships/image" Target="../media/image62.emf"/><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gif"/><Relationship Id="rId14" Type="http://schemas.openxmlformats.org/officeDocument/2006/relationships/image" Target="../media/image61.emf"/></Relationships>
</file>

<file path=ppt/slides/_rels/slide3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hemeOverride" Target="../theme/themeOverride3.xml"/><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30.xml"/></Relationships>
</file>

<file path=ppt/slides/_rels/slide9.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3.emf"/><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custDataLst>
              <p:tags r:id="rId2"/>
            </p:custDataLst>
          </p:nvPr>
        </p:nvSpPr>
        <p:spPr>
          <a:xfrm>
            <a:off x="0" y="2623252"/>
            <a:ext cx="12192000" cy="1181234"/>
          </a:xfrm>
        </p:spPr>
        <p:txBody>
          <a:bodyPr>
            <a:noAutofit/>
          </a:bodyPr>
          <a:lstStyle/>
          <a:p>
            <a:r>
              <a:rPr lang="en-US" altLang="zh-CN" sz="4000" b="1" dirty="0">
                <a:solidFill>
                  <a:srgbClr val="002060"/>
                </a:solidFill>
              </a:rPr>
              <a:t>Inferring </a:t>
            </a:r>
            <a:r>
              <a:rPr lang="en-US" altLang="zh-CN" sz="4000" b="1" dirty="0" err="1">
                <a:solidFill>
                  <a:srgbClr val="002060"/>
                </a:solidFill>
              </a:rPr>
              <a:t>Metapopution</a:t>
            </a:r>
            <a:r>
              <a:rPr lang="en-US" altLang="zh-CN" sz="4000" b="1" dirty="0">
                <a:solidFill>
                  <a:srgbClr val="002060"/>
                </a:solidFill>
              </a:rPr>
              <a:t> Propagation Network </a:t>
            </a:r>
            <a:br>
              <a:rPr lang="en-US" altLang="zh-CN" sz="4000" b="1" dirty="0">
                <a:solidFill>
                  <a:srgbClr val="002060"/>
                </a:solidFill>
              </a:rPr>
            </a:br>
            <a:r>
              <a:rPr lang="en-US" altLang="zh-CN" sz="4000" b="1" dirty="0">
                <a:solidFill>
                  <a:srgbClr val="002060"/>
                </a:solidFill>
              </a:rPr>
              <a:t>for Intra-city Epidemic Control and Prevention</a:t>
            </a:r>
          </a:p>
        </p:txBody>
      </p:sp>
      <p:sp>
        <p:nvSpPr>
          <p:cNvPr id="8" name="副标题 7"/>
          <p:cNvSpPr>
            <a:spLocks noGrp="1"/>
          </p:cNvSpPr>
          <p:nvPr>
            <p:ph type="subTitle" idx="1"/>
            <p:custDataLst>
              <p:tags r:id="rId3"/>
            </p:custDataLst>
          </p:nvPr>
        </p:nvSpPr>
        <p:spPr>
          <a:xfrm>
            <a:off x="2729947" y="4151026"/>
            <a:ext cx="6771861" cy="391795"/>
          </a:xfrm>
        </p:spPr>
        <p:txBody>
          <a:bodyPr>
            <a:noAutofit/>
          </a:bodyPr>
          <a:lstStyle/>
          <a:p>
            <a:r>
              <a:rPr lang="en-US" altLang="zh-CN" sz="2400" dirty="0" err="1">
                <a:solidFill>
                  <a:srgbClr val="002060"/>
                </a:solidFill>
              </a:rPr>
              <a:t>Jingyuan</a:t>
            </a:r>
            <a:r>
              <a:rPr lang="en-US" altLang="zh-CN" sz="2400" dirty="0">
                <a:solidFill>
                  <a:srgbClr val="002060"/>
                </a:solidFill>
              </a:rPr>
              <a:t> Wang, </a:t>
            </a:r>
            <a:r>
              <a:rPr lang="en-US" altLang="zh-CN" sz="2400" dirty="0" err="1">
                <a:solidFill>
                  <a:srgbClr val="002060"/>
                </a:solidFill>
              </a:rPr>
              <a:t>Beihang</a:t>
            </a:r>
            <a:r>
              <a:rPr lang="en-US" altLang="zh-CN" sz="2400" dirty="0">
                <a:solidFill>
                  <a:srgbClr val="002060"/>
                </a:solidFill>
              </a:rPr>
              <a:t> University</a:t>
            </a:r>
          </a:p>
        </p:txBody>
      </p:sp>
      <p:sp>
        <p:nvSpPr>
          <p:cNvPr id="2" name="文本框 1">
            <a:extLst>
              <a:ext uri="{FF2B5EF4-FFF2-40B4-BE49-F238E27FC236}">
                <a16:creationId xmlns:a16="http://schemas.microsoft.com/office/drawing/2014/main" id="{B453888C-AAAF-FB49-8D53-44B53B0A5985}"/>
              </a:ext>
            </a:extLst>
          </p:cNvPr>
          <p:cNvSpPr txBox="1"/>
          <p:nvPr/>
        </p:nvSpPr>
        <p:spPr>
          <a:xfrm>
            <a:off x="2650435" y="5796323"/>
            <a:ext cx="9086270" cy="646331"/>
          </a:xfrm>
          <a:prstGeom prst="rect">
            <a:avLst/>
          </a:prstGeom>
          <a:noFill/>
        </p:spPr>
        <p:txBody>
          <a:bodyPr wrap="none" rtlCol="0">
            <a:spAutoFit/>
          </a:bodyPr>
          <a:lstStyle/>
          <a:p>
            <a:r>
              <a:rPr kumimoji="1" lang="en-US" altLang="zh-CN" dirty="0">
                <a:solidFill>
                  <a:srgbClr val="0070C0"/>
                </a:solidFill>
                <a:latin typeface="Palatino Linotype" panose="02040502050505030304" pitchFamily="18" charset="0"/>
              </a:rPr>
              <a:t>J. Wang, X. Wang, J. Wu. Inferring Metapopulation Propagation Network for Intra-city</a:t>
            </a:r>
          </a:p>
          <a:p>
            <a:r>
              <a:rPr kumimoji="1" lang="en-US" altLang="zh-CN" dirty="0">
                <a:solidFill>
                  <a:srgbClr val="0070C0"/>
                </a:solidFill>
                <a:latin typeface="Palatino Linotype" panose="02040502050505030304" pitchFamily="18" charset="0"/>
              </a:rPr>
              <a:t>Epidemic Control and Prevention. </a:t>
            </a:r>
            <a:r>
              <a:rPr kumimoji="1" lang="en-US" altLang="zh-CN" b="1" dirty="0">
                <a:solidFill>
                  <a:srgbClr val="0070C0"/>
                </a:solidFill>
                <a:latin typeface="Palatino Linotype" panose="02040502050505030304" pitchFamily="18" charset="0"/>
              </a:rPr>
              <a:t>KDD</a:t>
            </a:r>
            <a:r>
              <a:rPr kumimoji="1" lang="en-US" altLang="zh-CN" dirty="0">
                <a:solidFill>
                  <a:srgbClr val="0070C0"/>
                </a:solidFill>
                <a:latin typeface="Palatino Linotype" panose="02040502050505030304" pitchFamily="18" charset="0"/>
              </a:rPr>
              <a:t>, Applied Data Science Track, London, 2018.</a:t>
            </a:r>
            <a:endParaRPr kumimoji="1" lang="zh-CN" altLang="en-US" dirty="0">
              <a:solidFill>
                <a:srgbClr val="0070C0"/>
              </a:solidFill>
              <a:latin typeface="Palatino Linotype" panose="02040502050505030304" pitchFamily="18" charset="0"/>
            </a:endParaRPr>
          </a:p>
        </p:txBody>
      </p:sp>
      <p:pic>
        <p:nvPicPr>
          <p:cNvPr id="9" name="图片 8">
            <a:extLst>
              <a:ext uri="{FF2B5EF4-FFF2-40B4-BE49-F238E27FC236}">
                <a16:creationId xmlns:a16="http://schemas.microsoft.com/office/drawing/2014/main" id="{BCBB5CCE-9918-BE47-9634-932ED0F2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30" y="5785295"/>
            <a:ext cx="1896533" cy="653976"/>
          </a:xfrm>
          <a:prstGeom prst="rect">
            <a:avLst/>
          </a:prstGeom>
        </p:spPr>
      </p:pic>
      <p:grpSp>
        <p:nvGrpSpPr>
          <p:cNvPr id="10" name="组合 9">
            <a:extLst>
              <a:ext uri="{FF2B5EF4-FFF2-40B4-BE49-F238E27FC236}">
                <a16:creationId xmlns:a16="http://schemas.microsoft.com/office/drawing/2014/main" id="{3F4F5934-5DFF-46F1-8482-B3546C509E53}"/>
              </a:ext>
            </a:extLst>
          </p:cNvPr>
          <p:cNvGrpSpPr/>
          <p:nvPr/>
        </p:nvGrpSpPr>
        <p:grpSpPr>
          <a:xfrm>
            <a:off x="391608" y="187581"/>
            <a:ext cx="2678823" cy="1426478"/>
            <a:chOff x="391608" y="187581"/>
            <a:chExt cx="2678823" cy="1426478"/>
          </a:xfrm>
        </p:grpSpPr>
        <p:pic>
          <p:nvPicPr>
            <p:cNvPr id="13" name="图片 12">
              <a:extLst>
                <a:ext uri="{FF2B5EF4-FFF2-40B4-BE49-F238E27FC236}">
                  <a16:creationId xmlns:a16="http://schemas.microsoft.com/office/drawing/2014/main" id="{CB000CE9-BA9D-4777-BEE1-56CE7480AF32}"/>
                </a:ext>
              </a:extLst>
            </p:cNvPr>
            <p:cNvPicPr>
              <a:picLocks noChangeAspect="1"/>
            </p:cNvPicPr>
            <p:nvPr/>
          </p:nvPicPr>
          <p:blipFill rotWithShape="1">
            <a:blip r:embed="rId6">
              <a:extLst>
                <a:ext uri="{28A0092B-C50C-407E-A947-70E740481C1C}">
                  <a14:useLocalDpi xmlns:a14="http://schemas.microsoft.com/office/drawing/2010/main" val="0"/>
                </a:ext>
              </a:extLst>
            </a:blip>
            <a:srcRect r="77345"/>
            <a:stretch/>
          </p:blipFill>
          <p:spPr>
            <a:xfrm>
              <a:off x="1697647" y="187581"/>
              <a:ext cx="1372784" cy="1426478"/>
            </a:xfrm>
            <a:prstGeom prst="rect">
              <a:avLst/>
            </a:prstGeom>
          </p:spPr>
        </p:pic>
        <p:pic>
          <p:nvPicPr>
            <p:cNvPr id="14" name="图片 13">
              <a:extLst>
                <a:ext uri="{FF2B5EF4-FFF2-40B4-BE49-F238E27FC236}">
                  <a16:creationId xmlns:a16="http://schemas.microsoft.com/office/drawing/2014/main" id="{AC375680-CD4F-4311-9196-EFDDDD8561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608" y="344464"/>
              <a:ext cx="1123951" cy="1112712"/>
            </a:xfrm>
            <a:prstGeom prst="rect">
              <a:avLst/>
            </a:prstGeom>
          </p:spPr>
        </p:pic>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dirty="0">
                <a:solidFill>
                  <a:srgbClr val="0070C0"/>
                </a:solidFill>
              </a:rPr>
              <a:t>Metapopulation SIR Model</a:t>
            </a:r>
          </a:p>
        </p:txBody>
      </p:sp>
      <p:sp>
        <p:nvSpPr>
          <p:cNvPr id="3" name="内容占位符 2"/>
          <p:cNvSpPr>
            <a:spLocks noGrp="1"/>
          </p:cNvSpPr>
          <p:nvPr>
            <p:ph idx="1"/>
            <p:custDataLst>
              <p:tags r:id="rId3"/>
            </p:custDataLst>
          </p:nvPr>
        </p:nvSpPr>
        <p:spPr>
          <a:xfrm>
            <a:off x="636270" y="1661795"/>
            <a:ext cx="11166263" cy="4515485"/>
          </a:xfrm>
        </p:spPr>
        <p:txBody>
          <a:bodyPr>
            <a:normAutofit/>
          </a:bodyPr>
          <a:lstStyle/>
          <a:p>
            <a:pPr marL="0" indent="0">
              <a:buNone/>
            </a:pPr>
            <a:r>
              <a:rPr lang="en-US" altLang="zh-CN" sz="2400" dirty="0">
                <a:solidFill>
                  <a:srgbClr val="002060"/>
                </a:solidFill>
              </a:rPr>
              <a:t>To correlate</a:t>
            </a:r>
            <a:r>
              <a:rPr lang="zh-CN" altLang="en-US" sz="2400" dirty="0">
                <a:solidFill>
                  <a:srgbClr val="002060"/>
                </a:solidFill>
              </a:rPr>
              <a:t> </a:t>
            </a:r>
            <a:r>
              <a:rPr lang="zh-CN" altLang="en-US" sz="2400" b="1" dirty="0">
                <a:solidFill>
                  <a:srgbClr val="002060"/>
                </a:solidFill>
              </a:rPr>
              <a:t>population mobility</a:t>
            </a:r>
            <a:r>
              <a:rPr lang="zh-CN" altLang="en-US" sz="2400" dirty="0">
                <a:solidFill>
                  <a:srgbClr val="002060"/>
                </a:solidFill>
              </a:rPr>
              <a:t> </a:t>
            </a:r>
            <a:r>
              <a:rPr lang="en-US" altLang="zh-CN" sz="2400" dirty="0">
                <a:solidFill>
                  <a:srgbClr val="002060"/>
                </a:solidFill>
              </a:rPr>
              <a:t>with</a:t>
            </a:r>
            <a:r>
              <a:rPr lang="zh-CN" altLang="en-US" sz="2400" dirty="0">
                <a:solidFill>
                  <a:srgbClr val="002060"/>
                </a:solidFill>
              </a:rPr>
              <a:t> </a:t>
            </a:r>
            <a:r>
              <a:rPr lang="zh-CN" altLang="en-US" sz="2400" b="1" dirty="0">
                <a:solidFill>
                  <a:srgbClr val="002060"/>
                </a:solidFill>
              </a:rPr>
              <a:t>disease transmission</a:t>
            </a:r>
            <a:r>
              <a:rPr lang="en-US" altLang="zh-CN" sz="2400" b="1" dirty="0">
                <a:solidFill>
                  <a:srgbClr val="002060"/>
                </a:solidFill>
              </a:rPr>
              <a:t>, </a:t>
            </a:r>
            <a:r>
              <a:rPr lang="en-US" altLang="zh-CN" sz="2400" dirty="0">
                <a:solidFill>
                  <a:srgbClr val="002060"/>
                </a:solidFill>
              </a:rPr>
              <a:t>we need to extend the</a:t>
            </a:r>
            <a:r>
              <a:rPr lang="en-US" altLang="zh-CN" sz="2400" b="1" dirty="0">
                <a:solidFill>
                  <a:srgbClr val="002060"/>
                </a:solidFill>
              </a:rPr>
              <a:t> </a:t>
            </a:r>
            <a:r>
              <a:rPr lang="en-US" altLang="zh-CN" sz="2400" dirty="0">
                <a:solidFill>
                  <a:srgbClr val="002060"/>
                </a:solidFill>
              </a:rPr>
              <a:t>SIR model </a:t>
            </a:r>
            <a:r>
              <a:rPr lang="en-US" sz="2400" dirty="0">
                <a:solidFill>
                  <a:srgbClr val="002060"/>
                </a:solidFill>
              </a:rPr>
              <a:t>into the </a:t>
            </a:r>
            <a:r>
              <a:rPr lang="en-US" sz="2400" b="1" dirty="0">
                <a:solidFill>
                  <a:srgbClr val="FF0000"/>
                </a:solidFill>
              </a:rPr>
              <a:t>M</a:t>
            </a:r>
            <a:r>
              <a:rPr lang="en-US" altLang="zh-CN" sz="2400" b="1" dirty="0">
                <a:solidFill>
                  <a:srgbClr val="FF0000"/>
                </a:solidFill>
              </a:rPr>
              <a:t>etapopulation SIR model</a:t>
            </a:r>
            <a:r>
              <a:rPr lang="en-US" altLang="zh-CN" sz="2400" b="1" dirty="0">
                <a:solidFill>
                  <a:srgbClr val="002060"/>
                </a:solidFill>
              </a:rPr>
              <a:t>.</a:t>
            </a:r>
          </a:p>
        </p:txBody>
      </p:sp>
      <p:pic>
        <p:nvPicPr>
          <p:cNvPr id="5" name="图片 4"/>
          <p:cNvPicPr>
            <a:picLocks noChangeAspect="1"/>
          </p:cNvPicPr>
          <p:nvPr/>
        </p:nvPicPr>
        <p:blipFill rotWithShape="1">
          <a:blip r:embed="rId6"/>
          <a:srcRect l="34236"/>
          <a:stretch/>
        </p:blipFill>
        <p:spPr>
          <a:xfrm>
            <a:off x="5300133" y="2928725"/>
            <a:ext cx="5676053" cy="3482975"/>
          </a:xfrm>
          <a:prstGeom prst="rect">
            <a:avLst/>
          </a:prstGeom>
        </p:spPr>
      </p:pic>
      <p:pic>
        <p:nvPicPr>
          <p:cNvPr id="6" name="图片 5">
            <a:extLst>
              <a:ext uri="{FF2B5EF4-FFF2-40B4-BE49-F238E27FC236}">
                <a16:creationId xmlns:a16="http://schemas.microsoft.com/office/drawing/2014/main" id="{BFC6AB4B-2EA3-964D-8ADA-F40F7262993A}"/>
              </a:ext>
            </a:extLst>
          </p:cNvPr>
          <p:cNvPicPr>
            <a:picLocks noChangeAspect="1"/>
          </p:cNvPicPr>
          <p:nvPr/>
        </p:nvPicPr>
        <p:blipFill>
          <a:blip r:embed="rId7"/>
          <a:stretch>
            <a:fillRect/>
          </a:stretch>
        </p:blipFill>
        <p:spPr>
          <a:xfrm>
            <a:off x="2015621" y="3163147"/>
            <a:ext cx="2734895" cy="3014133"/>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dirty="0">
                <a:solidFill>
                  <a:srgbClr val="0070C0"/>
                </a:solidFill>
              </a:rPr>
              <a:t>Metapopulation SIR Model</a:t>
            </a:r>
          </a:p>
        </p:txBody>
      </p:sp>
      <p:pic>
        <p:nvPicPr>
          <p:cNvPr id="6" name="图片 5"/>
          <p:cNvPicPr>
            <a:picLocks noChangeAspect="1"/>
          </p:cNvPicPr>
          <p:nvPr/>
        </p:nvPicPr>
        <p:blipFill>
          <a:blip r:embed="rId5"/>
          <a:stretch>
            <a:fillRect/>
          </a:stretch>
        </p:blipFill>
        <p:spPr>
          <a:xfrm>
            <a:off x="389257" y="2920582"/>
            <a:ext cx="5594350" cy="2844800"/>
          </a:xfrm>
          <a:prstGeom prst="rect">
            <a:avLst/>
          </a:prstGeom>
        </p:spPr>
      </p:pic>
      <p:cxnSp>
        <p:nvCxnSpPr>
          <p:cNvPr id="9" name="直接箭头连接符 8"/>
          <p:cNvCxnSpPr>
            <a:cxnSpLocks/>
            <a:endCxn id="3" idx="1"/>
          </p:cNvCxnSpPr>
          <p:nvPr/>
        </p:nvCxnSpPr>
        <p:spPr>
          <a:xfrm flipV="1">
            <a:off x="5680712" y="3086317"/>
            <a:ext cx="1064895" cy="384176"/>
          </a:xfrm>
          <a:prstGeom prst="straightConnector1">
            <a:avLst/>
          </a:prstGeom>
          <a:ln>
            <a:solidFill>
              <a:schemeClr val="accent5"/>
            </a:solidFill>
            <a:tailEnd type="arrow"/>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6"/>
          <a:stretch>
            <a:fillRect/>
          </a:stretch>
        </p:blipFill>
        <p:spPr>
          <a:xfrm>
            <a:off x="6405247" y="3808312"/>
            <a:ext cx="5511800" cy="800100"/>
          </a:xfrm>
          <a:prstGeom prst="rect">
            <a:avLst/>
          </a:prstGeom>
        </p:spPr>
      </p:pic>
      <p:cxnSp>
        <p:nvCxnSpPr>
          <p:cNvPr id="12" name="直接箭头连接符 11"/>
          <p:cNvCxnSpPr>
            <a:cxnSpLocks/>
            <a:endCxn id="11" idx="1"/>
          </p:cNvCxnSpPr>
          <p:nvPr/>
        </p:nvCxnSpPr>
        <p:spPr>
          <a:xfrm>
            <a:off x="5714367" y="3699092"/>
            <a:ext cx="690880" cy="509270"/>
          </a:xfrm>
          <a:prstGeom prst="straightConnector1">
            <a:avLst/>
          </a:prstGeom>
          <a:ln>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5714367" y="3944837"/>
            <a:ext cx="1092200" cy="1422400"/>
          </a:xfrm>
          <a:prstGeom prst="straightConnector1">
            <a:avLst/>
          </a:prstGeom>
          <a:ln>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359912" y="4088347"/>
            <a:ext cx="1212850" cy="520065"/>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7"/>
          <a:stretch>
            <a:fillRect/>
          </a:stretch>
        </p:blipFill>
        <p:spPr>
          <a:xfrm>
            <a:off x="6745607" y="2702142"/>
            <a:ext cx="4610100" cy="768350"/>
          </a:xfrm>
          <a:prstGeom prst="rect">
            <a:avLst/>
          </a:prstGeom>
        </p:spPr>
      </p:pic>
      <p:pic>
        <p:nvPicPr>
          <p:cNvPr id="4" name="图片 3"/>
          <p:cNvPicPr>
            <a:picLocks noChangeAspect="1"/>
          </p:cNvPicPr>
          <p:nvPr/>
        </p:nvPicPr>
        <p:blipFill>
          <a:blip r:embed="rId8"/>
          <a:stretch>
            <a:fillRect/>
          </a:stretch>
        </p:blipFill>
        <p:spPr>
          <a:xfrm>
            <a:off x="6993892" y="5079582"/>
            <a:ext cx="1778000" cy="685800"/>
          </a:xfrm>
          <a:prstGeom prst="rect">
            <a:avLst/>
          </a:prstGeom>
        </p:spPr>
      </p:pic>
      <p:sp>
        <p:nvSpPr>
          <p:cNvPr id="5" name="矩形 4"/>
          <p:cNvSpPr/>
          <p:nvPr/>
        </p:nvSpPr>
        <p:spPr>
          <a:xfrm>
            <a:off x="9262112" y="2702142"/>
            <a:ext cx="1347470" cy="415925"/>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肘形连接符 6"/>
          <p:cNvCxnSpPr>
            <a:stCxn id="16" idx="0"/>
            <a:endCxn id="5" idx="0"/>
          </p:cNvCxnSpPr>
          <p:nvPr/>
        </p:nvCxnSpPr>
        <p:spPr>
          <a:xfrm rot="16200000">
            <a:off x="6757672" y="910172"/>
            <a:ext cx="1386205" cy="4969510"/>
          </a:xfrm>
          <a:prstGeom prst="bentConnector3">
            <a:avLst>
              <a:gd name="adj1" fmla="val 117201"/>
            </a:avLst>
          </a:prstGeom>
          <a:ln w="28575">
            <a:prstDash val="dash"/>
            <a:tailEnd type="arrow" w="med" len="med"/>
          </a:ln>
        </p:spPr>
        <p:style>
          <a:lnRef idx="1">
            <a:schemeClr val="accent5"/>
          </a:lnRef>
          <a:fillRef idx="0">
            <a:schemeClr val="accent5"/>
          </a:fillRef>
          <a:effectRef idx="0">
            <a:schemeClr val="accent5"/>
          </a:effectRef>
          <a:fontRef idx="minor">
            <a:schemeClr val="tx1"/>
          </a:fontRef>
        </p:style>
      </p:cxnSp>
      <p:sp>
        <p:nvSpPr>
          <p:cNvPr id="17" name="任意形状 16">
            <a:extLst>
              <a:ext uri="{FF2B5EF4-FFF2-40B4-BE49-F238E27FC236}">
                <a16:creationId xmlns:a16="http://schemas.microsoft.com/office/drawing/2014/main" id="{066345E7-8B93-6C41-AB36-FEADA696EE35}"/>
              </a:ext>
            </a:extLst>
          </p:cNvPr>
          <p:cNvSpPr/>
          <p:nvPr/>
        </p:nvSpPr>
        <p:spPr>
          <a:xfrm>
            <a:off x="8365069" y="3318939"/>
            <a:ext cx="1896578" cy="491067"/>
          </a:xfrm>
          <a:custGeom>
            <a:avLst/>
            <a:gdLst>
              <a:gd name="connsiteX0" fmla="*/ 0 w 1896578"/>
              <a:gd name="connsiteY0" fmla="*/ 0 h 491067"/>
              <a:gd name="connsiteX1" fmla="*/ 33866 w 1896578"/>
              <a:gd name="connsiteY1" fmla="*/ 118534 h 491067"/>
              <a:gd name="connsiteX2" fmla="*/ 118533 w 1896578"/>
              <a:gd name="connsiteY2" fmla="*/ 220134 h 491067"/>
              <a:gd name="connsiteX3" fmla="*/ 203200 w 1896578"/>
              <a:gd name="connsiteY3" fmla="*/ 287867 h 491067"/>
              <a:gd name="connsiteX4" fmla="*/ 321733 w 1896578"/>
              <a:gd name="connsiteY4" fmla="*/ 355600 h 491067"/>
              <a:gd name="connsiteX5" fmla="*/ 440266 w 1896578"/>
              <a:gd name="connsiteY5" fmla="*/ 389467 h 491067"/>
              <a:gd name="connsiteX6" fmla="*/ 491066 w 1896578"/>
              <a:gd name="connsiteY6" fmla="*/ 406400 h 491067"/>
              <a:gd name="connsiteX7" fmla="*/ 711200 w 1896578"/>
              <a:gd name="connsiteY7" fmla="*/ 440267 h 491067"/>
              <a:gd name="connsiteX8" fmla="*/ 812800 w 1896578"/>
              <a:gd name="connsiteY8" fmla="*/ 457200 h 491067"/>
              <a:gd name="connsiteX9" fmla="*/ 880533 w 1896578"/>
              <a:gd name="connsiteY9" fmla="*/ 474134 h 491067"/>
              <a:gd name="connsiteX10" fmla="*/ 965200 w 1896578"/>
              <a:gd name="connsiteY10" fmla="*/ 491067 h 491067"/>
              <a:gd name="connsiteX11" fmla="*/ 1303866 w 1896578"/>
              <a:gd name="connsiteY11" fmla="*/ 474134 h 491067"/>
              <a:gd name="connsiteX12" fmla="*/ 1422400 w 1896578"/>
              <a:gd name="connsiteY12" fmla="*/ 440267 h 491067"/>
              <a:gd name="connsiteX13" fmla="*/ 1557866 w 1896578"/>
              <a:gd name="connsiteY13" fmla="*/ 406400 h 491067"/>
              <a:gd name="connsiteX14" fmla="*/ 1676400 w 1896578"/>
              <a:gd name="connsiteY14" fmla="*/ 372534 h 491067"/>
              <a:gd name="connsiteX15" fmla="*/ 1794933 w 1896578"/>
              <a:gd name="connsiteY15" fmla="*/ 304800 h 491067"/>
              <a:gd name="connsiteX16" fmla="*/ 1828800 w 1896578"/>
              <a:gd name="connsiteY16" fmla="*/ 254000 h 491067"/>
              <a:gd name="connsiteX17" fmla="*/ 1845733 w 1896578"/>
              <a:gd name="connsiteY17" fmla="*/ 203200 h 491067"/>
              <a:gd name="connsiteX18" fmla="*/ 1879600 w 1896578"/>
              <a:gd name="connsiteY18" fmla="*/ 152400 h 491067"/>
              <a:gd name="connsiteX19" fmla="*/ 1896533 w 1896578"/>
              <a:gd name="connsiteY19" fmla="*/ 84667 h 49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6578" h="491067">
                <a:moveTo>
                  <a:pt x="0" y="0"/>
                </a:moveTo>
                <a:cubicBezTo>
                  <a:pt x="11289" y="39511"/>
                  <a:pt x="18605" y="80381"/>
                  <a:pt x="33866" y="118534"/>
                </a:cubicBezTo>
                <a:cubicBezTo>
                  <a:pt x="53269" y="167043"/>
                  <a:pt x="85993" y="181086"/>
                  <a:pt x="118533" y="220134"/>
                </a:cubicBezTo>
                <a:cubicBezTo>
                  <a:pt x="177451" y="290835"/>
                  <a:pt x="119806" y="260069"/>
                  <a:pt x="203200" y="287867"/>
                </a:cubicBezTo>
                <a:cubicBezTo>
                  <a:pt x="254221" y="321881"/>
                  <a:pt x="261574" y="329818"/>
                  <a:pt x="321733" y="355600"/>
                </a:cubicBezTo>
                <a:cubicBezTo>
                  <a:pt x="362340" y="373003"/>
                  <a:pt x="397292" y="377189"/>
                  <a:pt x="440266" y="389467"/>
                </a:cubicBezTo>
                <a:cubicBezTo>
                  <a:pt x="457429" y="394370"/>
                  <a:pt x="473750" y="402071"/>
                  <a:pt x="491066" y="406400"/>
                </a:cubicBezTo>
                <a:cubicBezTo>
                  <a:pt x="577319" y="427963"/>
                  <a:pt x="615222" y="426556"/>
                  <a:pt x="711200" y="440267"/>
                </a:cubicBezTo>
                <a:cubicBezTo>
                  <a:pt x="745189" y="445122"/>
                  <a:pt x="779133" y="450467"/>
                  <a:pt x="812800" y="457200"/>
                </a:cubicBezTo>
                <a:cubicBezTo>
                  <a:pt x="835621" y="461764"/>
                  <a:pt x="857815" y="469085"/>
                  <a:pt x="880533" y="474134"/>
                </a:cubicBezTo>
                <a:cubicBezTo>
                  <a:pt x="908629" y="480378"/>
                  <a:pt x="936978" y="485423"/>
                  <a:pt x="965200" y="491067"/>
                </a:cubicBezTo>
                <a:cubicBezTo>
                  <a:pt x="1078089" y="485423"/>
                  <a:pt x="1191227" y="483521"/>
                  <a:pt x="1303866" y="474134"/>
                </a:cubicBezTo>
                <a:cubicBezTo>
                  <a:pt x="1344473" y="470750"/>
                  <a:pt x="1383607" y="450847"/>
                  <a:pt x="1422400" y="440267"/>
                </a:cubicBezTo>
                <a:cubicBezTo>
                  <a:pt x="1467305" y="428020"/>
                  <a:pt x="1513709" y="421119"/>
                  <a:pt x="1557866" y="406400"/>
                </a:cubicBezTo>
                <a:cubicBezTo>
                  <a:pt x="1630745" y="382108"/>
                  <a:pt x="1591350" y="393796"/>
                  <a:pt x="1676400" y="372534"/>
                </a:cubicBezTo>
                <a:cubicBezTo>
                  <a:pt x="1702963" y="359253"/>
                  <a:pt x="1770998" y="328735"/>
                  <a:pt x="1794933" y="304800"/>
                </a:cubicBezTo>
                <a:cubicBezTo>
                  <a:pt x="1809324" y="290409"/>
                  <a:pt x="1817511" y="270933"/>
                  <a:pt x="1828800" y="254000"/>
                </a:cubicBezTo>
                <a:cubicBezTo>
                  <a:pt x="1834444" y="237067"/>
                  <a:pt x="1837751" y="219165"/>
                  <a:pt x="1845733" y="203200"/>
                </a:cubicBezTo>
                <a:cubicBezTo>
                  <a:pt x="1854834" y="184997"/>
                  <a:pt x="1870499" y="170603"/>
                  <a:pt x="1879600" y="152400"/>
                </a:cubicBezTo>
                <a:cubicBezTo>
                  <a:pt x="1898318" y="114964"/>
                  <a:pt x="1896533" y="113530"/>
                  <a:pt x="1896533" y="84667"/>
                </a:cubicBezTo>
              </a:path>
            </a:pathLst>
          </a:cu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任意形状 17">
            <a:extLst>
              <a:ext uri="{FF2B5EF4-FFF2-40B4-BE49-F238E27FC236}">
                <a16:creationId xmlns:a16="http://schemas.microsoft.com/office/drawing/2014/main" id="{D32125E5-F269-A940-B6E6-EB1120C7BB8A}"/>
              </a:ext>
            </a:extLst>
          </p:cNvPr>
          <p:cNvSpPr/>
          <p:nvPr/>
        </p:nvSpPr>
        <p:spPr>
          <a:xfrm>
            <a:off x="9533469" y="3268139"/>
            <a:ext cx="1405942" cy="389466"/>
          </a:xfrm>
          <a:custGeom>
            <a:avLst/>
            <a:gdLst>
              <a:gd name="connsiteX0" fmla="*/ 0 w 1405942"/>
              <a:gd name="connsiteY0" fmla="*/ 152400 h 389466"/>
              <a:gd name="connsiteX1" fmla="*/ 169333 w 1405942"/>
              <a:gd name="connsiteY1" fmla="*/ 254000 h 389466"/>
              <a:gd name="connsiteX2" fmla="*/ 270933 w 1405942"/>
              <a:gd name="connsiteY2" fmla="*/ 304800 h 389466"/>
              <a:gd name="connsiteX3" fmla="*/ 558800 w 1405942"/>
              <a:gd name="connsiteY3" fmla="*/ 338666 h 389466"/>
              <a:gd name="connsiteX4" fmla="*/ 626533 w 1405942"/>
              <a:gd name="connsiteY4" fmla="*/ 355600 h 389466"/>
              <a:gd name="connsiteX5" fmla="*/ 795866 w 1405942"/>
              <a:gd name="connsiteY5" fmla="*/ 389466 h 389466"/>
              <a:gd name="connsiteX6" fmla="*/ 1168400 w 1405942"/>
              <a:gd name="connsiteY6" fmla="*/ 372533 h 389466"/>
              <a:gd name="connsiteX7" fmla="*/ 1219200 w 1405942"/>
              <a:gd name="connsiteY7" fmla="*/ 355600 h 389466"/>
              <a:gd name="connsiteX8" fmla="*/ 1270000 w 1405942"/>
              <a:gd name="connsiteY8" fmla="*/ 304800 h 389466"/>
              <a:gd name="connsiteX9" fmla="*/ 1320800 w 1405942"/>
              <a:gd name="connsiteY9" fmla="*/ 270933 h 389466"/>
              <a:gd name="connsiteX10" fmla="*/ 1371600 w 1405942"/>
              <a:gd name="connsiteY10" fmla="*/ 169333 h 389466"/>
              <a:gd name="connsiteX11" fmla="*/ 1405466 w 1405942"/>
              <a:gd name="connsiteY11" fmla="*/ 0 h 38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5942" h="389466">
                <a:moveTo>
                  <a:pt x="0" y="152400"/>
                </a:moveTo>
                <a:cubicBezTo>
                  <a:pt x="337985" y="393817"/>
                  <a:pt x="-2864" y="167902"/>
                  <a:pt x="169333" y="254000"/>
                </a:cubicBezTo>
                <a:cubicBezTo>
                  <a:pt x="235926" y="287297"/>
                  <a:pt x="200000" y="290613"/>
                  <a:pt x="270933" y="304800"/>
                </a:cubicBezTo>
                <a:cubicBezTo>
                  <a:pt x="345796" y="319773"/>
                  <a:pt x="491632" y="331949"/>
                  <a:pt x="558800" y="338666"/>
                </a:cubicBezTo>
                <a:cubicBezTo>
                  <a:pt x="581378" y="344311"/>
                  <a:pt x="603777" y="350724"/>
                  <a:pt x="626533" y="355600"/>
                </a:cubicBezTo>
                <a:cubicBezTo>
                  <a:pt x="682817" y="367661"/>
                  <a:pt x="795866" y="389466"/>
                  <a:pt x="795866" y="389466"/>
                </a:cubicBezTo>
                <a:cubicBezTo>
                  <a:pt x="920044" y="383822"/>
                  <a:pt x="1044490" y="382446"/>
                  <a:pt x="1168400" y="372533"/>
                </a:cubicBezTo>
                <a:cubicBezTo>
                  <a:pt x="1186192" y="371110"/>
                  <a:pt x="1204348" y="365501"/>
                  <a:pt x="1219200" y="355600"/>
                </a:cubicBezTo>
                <a:cubicBezTo>
                  <a:pt x="1239125" y="342316"/>
                  <a:pt x="1251603" y="320131"/>
                  <a:pt x="1270000" y="304800"/>
                </a:cubicBezTo>
                <a:cubicBezTo>
                  <a:pt x="1285634" y="291771"/>
                  <a:pt x="1303867" y="282222"/>
                  <a:pt x="1320800" y="270933"/>
                </a:cubicBezTo>
                <a:cubicBezTo>
                  <a:pt x="1382554" y="85666"/>
                  <a:pt x="1284065" y="366287"/>
                  <a:pt x="1371600" y="169333"/>
                </a:cubicBezTo>
                <a:cubicBezTo>
                  <a:pt x="1412606" y="77070"/>
                  <a:pt x="1405466" y="83980"/>
                  <a:pt x="1405466" y="0"/>
                </a:cubicBezTo>
              </a:path>
            </a:pathLst>
          </a:cu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6CBCF549-3792-2045-AC80-084597881D39}"/>
              </a:ext>
            </a:extLst>
          </p:cNvPr>
          <p:cNvSpPr/>
          <p:nvPr/>
        </p:nvSpPr>
        <p:spPr>
          <a:xfrm>
            <a:off x="7095490" y="447973"/>
            <a:ext cx="4802928" cy="954107"/>
          </a:xfrm>
          <a:prstGeom prst="rect">
            <a:avLst/>
          </a:prstGeom>
          <a:solidFill>
            <a:srgbClr val="FFFF00"/>
          </a:solidFill>
          <a:ln>
            <a:solidFill>
              <a:schemeClr val="accent1"/>
            </a:solidFill>
          </a:ln>
        </p:spPr>
        <p:txBody>
          <a:bodyPr wrap="square">
            <a:spAutoFit/>
          </a:bodyPr>
          <a:lstStyle/>
          <a:p>
            <a:r>
              <a:rPr lang="en-US" altLang="zh-CN" sz="2800" b="1" dirty="0">
                <a:solidFill>
                  <a:srgbClr val="002060"/>
                </a:solidFill>
              </a:rPr>
              <a:t>The remaining challenge is to figure out </a:t>
            </a:r>
            <a:r>
              <a:rPr lang="en-US" altLang="zh-CN" sz="2800" b="1" dirty="0" err="1">
                <a:solidFill>
                  <a:srgbClr val="FF0000"/>
                </a:solidFill>
              </a:rPr>
              <a:t>h</a:t>
            </a:r>
            <a:r>
              <a:rPr lang="en-US" altLang="zh-CN" sz="2800" b="1" baseline="-25000" dirty="0" err="1">
                <a:solidFill>
                  <a:srgbClr val="FF0000"/>
                </a:solidFill>
              </a:rPr>
              <a:t>mn</a:t>
            </a:r>
            <a:r>
              <a:rPr lang="en-US" altLang="zh-CN" sz="2800" b="1" dirty="0">
                <a:solidFill>
                  <a:srgbClr val="002060"/>
                </a:solidFill>
              </a:rPr>
              <a:t> and </a:t>
            </a:r>
            <a:r>
              <a:rPr lang="en-US" altLang="zh-CN" sz="2800" b="1" dirty="0" err="1">
                <a:solidFill>
                  <a:srgbClr val="FF0000"/>
                </a:solidFill>
              </a:rPr>
              <a:t>h</a:t>
            </a:r>
            <a:r>
              <a:rPr lang="en-US" altLang="zh-CN" sz="2800" b="1" baseline="-25000" dirty="0" err="1">
                <a:solidFill>
                  <a:srgbClr val="FF0000"/>
                </a:solidFill>
              </a:rPr>
              <a:t>nm</a:t>
            </a:r>
            <a:r>
              <a:rPr lang="en-US" altLang="zh-CN" sz="2800" b="1" dirty="0">
                <a:solidFill>
                  <a:srgbClr val="002060"/>
                </a:solidFill>
              </a:rPr>
              <a:t>!</a:t>
            </a:r>
            <a:endParaRPr lang="zh-CN" altLang="en-US" sz="2800" b="1" dirty="0">
              <a:solidFill>
                <a:srgbClr val="002060"/>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006090" y="3050540"/>
            <a:ext cx="6180455" cy="757555"/>
          </a:xfrm>
        </p:spPr>
        <p:txBody>
          <a:bodyPr>
            <a:normAutofit/>
          </a:bodyPr>
          <a:lstStyle/>
          <a:p>
            <a:r>
              <a:rPr lang="en-US" altLang="zh-CN" b="1">
                <a:solidFill>
                  <a:schemeClr val="bg1"/>
                </a:solidFill>
              </a:rPr>
              <a:t>Network Inference</a:t>
            </a:r>
          </a:p>
        </p:txBody>
      </p:sp>
      <p:sp>
        <p:nvSpPr>
          <p:cNvPr id="3" name="文本占位符 2"/>
          <p:cNvSpPr>
            <a:spLocks noGrp="1"/>
          </p:cNvSpPr>
          <p:nvPr>
            <p:ph type="body" idx="1"/>
            <p:custDataLst>
              <p:tags r:id="rId4"/>
            </p:custDataLst>
          </p:nvPr>
        </p:nvSpPr>
        <p:spPr/>
        <p:txBody>
          <a:bodyPr/>
          <a:lstStyle/>
          <a:p>
            <a:r>
              <a:rPr lang="en-US" altLang="zh-CN"/>
              <a:t>Three</a:t>
            </a: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a:extLst>
              <a:ext uri="{FF2B5EF4-FFF2-40B4-BE49-F238E27FC236}">
                <a16:creationId xmlns:a16="http://schemas.microsoft.com/office/drawing/2014/main" id="{D31ADE3D-10BE-3340-A728-ADC76FC5C676}"/>
              </a:ext>
            </a:extLst>
          </p:cNvPr>
          <p:cNvPicPr>
            <a:picLocks noChangeAspect="1"/>
          </p:cNvPicPr>
          <p:nvPr/>
        </p:nvPicPr>
        <p:blipFill>
          <a:blip r:embed="rId5"/>
          <a:stretch>
            <a:fillRect/>
          </a:stretch>
        </p:blipFill>
        <p:spPr>
          <a:xfrm>
            <a:off x="5646840" y="2648435"/>
            <a:ext cx="5346700" cy="1701800"/>
          </a:xfrm>
          <a:prstGeom prst="rect">
            <a:avLst/>
          </a:prstGeom>
        </p:spPr>
      </p:pic>
      <p:sp>
        <p:nvSpPr>
          <p:cNvPr id="2" name="标题 1"/>
          <p:cNvSpPr>
            <a:spLocks noGrp="1"/>
          </p:cNvSpPr>
          <p:nvPr>
            <p:ph type="title"/>
            <p:custDataLst>
              <p:tags r:id="rId2"/>
            </p:custDataLst>
          </p:nvPr>
        </p:nvSpPr>
        <p:spPr/>
        <p:txBody>
          <a:bodyPr/>
          <a:lstStyle/>
          <a:p>
            <a:r>
              <a:rPr lang="en-US" altLang="zh-CN" sz="3200" dirty="0">
                <a:solidFill>
                  <a:srgbClr val="0070C0"/>
                </a:solidFill>
              </a:rPr>
              <a:t>States in Metapopulation SIR Model </a:t>
            </a:r>
          </a:p>
        </p:txBody>
      </p:sp>
      <p:pic>
        <p:nvPicPr>
          <p:cNvPr id="5" name="图片 4"/>
          <p:cNvPicPr>
            <a:picLocks noChangeAspect="1"/>
          </p:cNvPicPr>
          <p:nvPr/>
        </p:nvPicPr>
        <p:blipFill>
          <a:blip r:embed="rId6"/>
          <a:stretch>
            <a:fillRect/>
          </a:stretch>
        </p:blipFill>
        <p:spPr>
          <a:xfrm>
            <a:off x="163407" y="4578348"/>
            <a:ext cx="6560185" cy="762000"/>
          </a:xfrm>
          <a:prstGeom prst="rect">
            <a:avLst/>
          </a:prstGeom>
        </p:spPr>
      </p:pic>
      <p:grpSp>
        <p:nvGrpSpPr>
          <p:cNvPr id="27" name="组合 26"/>
          <p:cNvGrpSpPr/>
          <p:nvPr/>
        </p:nvGrpSpPr>
        <p:grpSpPr>
          <a:xfrm>
            <a:off x="96732" y="4712333"/>
            <a:ext cx="6236335" cy="1143635"/>
            <a:chOff x="2156" y="3357"/>
            <a:chExt cx="9821" cy="1801"/>
          </a:xfrm>
        </p:grpSpPr>
        <p:sp>
          <p:nvSpPr>
            <p:cNvPr id="6" name="文本框 5"/>
            <p:cNvSpPr txBox="1"/>
            <p:nvPr/>
          </p:nvSpPr>
          <p:spPr>
            <a:xfrm>
              <a:off x="2156" y="4431"/>
              <a:ext cx="9821" cy="727"/>
            </a:xfrm>
            <a:prstGeom prst="rect">
              <a:avLst/>
            </a:prstGeom>
            <a:noFill/>
          </p:spPr>
          <p:txBody>
            <a:bodyPr wrap="square" rtlCol="0">
              <a:spAutoFit/>
            </a:bodyPr>
            <a:lstStyle/>
            <a:p>
              <a:r>
                <a:rPr lang="en-US" altLang="zh-CN" sz="2400" dirty="0">
                  <a:solidFill>
                    <a:srgbClr val="002060"/>
                  </a:solidFill>
                </a:rPr>
                <a:t>new Infections in time slice </a:t>
              </a:r>
              <a:r>
                <a:rPr lang="en-US" altLang="zh-CN" sz="2400" i="1" dirty="0">
                  <a:solidFill>
                    <a:srgbClr val="002060"/>
                  </a:solidFill>
                </a:rPr>
                <a:t>t</a:t>
              </a:r>
              <a:r>
                <a:rPr lang="en-US" altLang="zh-CN" sz="2400" dirty="0">
                  <a:solidFill>
                    <a:srgbClr val="002060"/>
                  </a:solidFill>
                </a:rPr>
                <a:t> in population </a:t>
              </a:r>
              <a:r>
                <a:rPr lang="en-US" altLang="zh-CN" sz="2400" i="1" dirty="0">
                  <a:solidFill>
                    <a:srgbClr val="002060"/>
                  </a:solidFill>
                </a:rPr>
                <a:t>n</a:t>
              </a:r>
            </a:p>
          </p:txBody>
        </p:sp>
        <p:sp>
          <p:nvSpPr>
            <p:cNvPr id="12" name="矩形 11"/>
            <p:cNvSpPr/>
            <p:nvPr/>
          </p:nvSpPr>
          <p:spPr>
            <a:xfrm>
              <a:off x="2260" y="3357"/>
              <a:ext cx="1208" cy="682"/>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grpSp>
      <p:pic>
        <p:nvPicPr>
          <p:cNvPr id="14" name="图片 13"/>
          <p:cNvPicPr>
            <a:picLocks noChangeAspect="1"/>
          </p:cNvPicPr>
          <p:nvPr/>
        </p:nvPicPr>
        <p:blipFill>
          <a:blip r:embed="rId7"/>
          <a:stretch>
            <a:fillRect/>
          </a:stretch>
        </p:blipFill>
        <p:spPr>
          <a:xfrm>
            <a:off x="2216589" y="2638530"/>
            <a:ext cx="3228645" cy="1428540"/>
          </a:xfrm>
          <a:prstGeom prst="rect">
            <a:avLst/>
          </a:prstGeom>
        </p:spPr>
      </p:pic>
      <p:sp>
        <p:nvSpPr>
          <p:cNvPr id="17" name="矩形 16"/>
          <p:cNvSpPr/>
          <p:nvPr/>
        </p:nvSpPr>
        <p:spPr>
          <a:xfrm>
            <a:off x="2573230" y="2954865"/>
            <a:ext cx="745703" cy="796290"/>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33365" y="3001748"/>
            <a:ext cx="2982824" cy="461665"/>
          </a:xfrm>
          <a:prstGeom prst="rect">
            <a:avLst/>
          </a:prstGeom>
          <a:noFill/>
        </p:spPr>
        <p:txBody>
          <a:bodyPr wrap="square" rtlCol="0">
            <a:spAutoFit/>
          </a:bodyPr>
          <a:lstStyle/>
          <a:p>
            <a:r>
              <a:rPr lang="en-US" altLang="zh-CN" sz="2400" dirty="0">
                <a:solidFill>
                  <a:srgbClr val="002060"/>
                </a:solidFill>
              </a:rPr>
              <a:t>Incidence Rate</a:t>
            </a:r>
          </a:p>
        </p:txBody>
      </p:sp>
      <p:cxnSp>
        <p:nvCxnSpPr>
          <p:cNvPr id="20" name="直接箭头连接符 19"/>
          <p:cNvCxnSpPr>
            <a:cxnSpLocks/>
          </p:cNvCxnSpPr>
          <p:nvPr/>
        </p:nvCxnSpPr>
        <p:spPr>
          <a:xfrm flipV="1">
            <a:off x="4815840" y="3352800"/>
            <a:ext cx="1144693" cy="210"/>
          </a:xfrm>
          <a:prstGeom prst="straightConnector1">
            <a:avLst/>
          </a:prstGeom>
          <a:ln w="38100">
            <a:tailEnd type="arrow" w="med" len="med"/>
          </a:ln>
        </p:spPr>
        <p:style>
          <a:lnRef idx="1">
            <a:schemeClr val="accent5"/>
          </a:lnRef>
          <a:fillRef idx="0">
            <a:schemeClr val="accent5"/>
          </a:fillRef>
          <a:effectRef idx="0">
            <a:schemeClr val="accent5"/>
          </a:effectRef>
          <a:fontRef idx="minor">
            <a:schemeClr val="tx1"/>
          </a:fontRef>
        </p:style>
      </p:cxnSp>
      <p:pic>
        <p:nvPicPr>
          <p:cNvPr id="21" name="图片 20"/>
          <p:cNvPicPr>
            <a:picLocks noChangeAspect="1"/>
          </p:cNvPicPr>
          <p:nvPr/>
        </p:nvPicPr>
        <p:blipFill rotWithShape="1">
          <a:blip r:embed="rId8"/>
          <a:srcRect r="4378"/>
          <a:stretch/>
        </p:blipFill>
        <p:spPr>
          <a:xfrm>
            <a:off x="8252458" y="422275"/>
            <a:ext cx="3871809" cy="966258"/>
          </a:xfrm>
          <a:prstGeom prst="rect">
            <a:avLst/>
          </a:prstGeom>
        </p:spPr>
      </p:pic>
      <p:cxnSp>
        <p:nvCxnSpPr>
          <p:cNvPr id="22" name="直接箭头连接符 21"/>
          <p:cNvCxnSpPr>
            <a:cxnSpLocks/>
          </p:cNvCxnSpPr>
          <p:nvPr/>
        </p:nvCxnSpPr>
        <p:spPr>
          <a:xfrm flipH="1">
            <a:off x="8906933" y="1223114"/>
            <a:ext cx="16935" cy="2028086"/>
          </a:xfrm>
          <a:prstGeom prst="straightConnector1">
            <a:avLst/>
          </a:prstGeom>
          <a:ln w="38100">
            <a:tailEnd type="arrow" w="med" len="med"/>
          </a:ln>
        </p:spPr>
        <p:style>
          <a:lnRef idx="1">
            <a:schemeClr val="accent5"/>
          </a:lnRef>
          <a:fillRef idx="0">
            <a:schemeClr val="accent5"/>
          </a:fillRef>
          <a:effectRef idx="0">
            <a:schemeClr val="accent5"/>
          </a:effectRef>
          <a:fontRef idx="minor">
            <a:schemeClr val="tx1"/>
          </a:fontRef>
        </p:style>
      </p:cxnSp>
      <p:sp>
        <p:nvSpPr>
          <p:cNvPr id="23" name="矩形 22"/>
          <p:cNvSpPr/>
          <p:nvPr/>
        </p:nvSpPr>
        <p:spPr>
          <a:xfrm>
            <a:off x="8370990" y="754379"/>
            <a:ext cx="722207" cy="447888"/>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9008778" y="1318685"/>
            <a:ext cx="2999497" cy="830997"/>
          </a:xfrm>
          <a:prstGeom prst="rect">
            <a:avLst/>
          </a:prstGeom>
          <a:noFill/>
        </p:spPr>
        <p:txBody>
          <a:bodyPr wrap="square" rtlCol="0" anchor="t">
            <a:spAutoFit/>
          </a:bodyPr>
          <a:lstStyle/>
          <a:p>
            <a:r>
              <a:rPr lang="en-US" altLang="zh-CN" sz="2400" dirty="0">
                <a:solidFill>
                  <a:srgbClr val="002060"/>
                </a:solidFill>
              </a:rPr>
              <a:t>characterization of population mobility</a:t>
            </a:r>
          </a:p>
        </p:txBody>
      </p:sp>
      <p:cxnSp>
        <p:nvCxnSpPr>
          <p:cNvPr id="31" name="直线箭头连接符 30">
            <a:extLst>
              <a:ext uri="{FF2B5EF4-FFF2-40B4-BE49-F238E27FC236}">
                <a16:creationId xmlns:a16="http://schemas.microsoft.com/office/drawing/2014/main" id="{218439E3-F673-D84C-941A-A353D15307FC}"/>
              </a:ext>
            </a:extLst>
          </p:cNvPr>
          <p:cNvCxnSpPr>
            <a:cxnSpLocks/>
          </p:cNvCxnSpPr>
          <p:nvPr/>
        </p:nvCxnSpPr>
        <p:spPr>
          <a:xfrm flipV="1">
            <a:off x="3011806" y="3785869"/>
            <a:ext cx="0" cy="803064"/>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0" name="图片 39">
            <a:extLst>
              <a:ext uri="{FF2B5EF4-FFF2-40B4-BE49-F238E27FC236}">
                <a16:creationId xmlns:a16="http://schemas.microsoft.com/office/drawing/2014/main" id="{BA774777-7135-6B40-AFAD-5D936702DB6E}"/>
              </a:ext>
            </a:extLst>
          </p:cNvPr>
          <p:cNvPicPr>
            <a:picLocks noChangeAspect="1"/>
          </p:cNvPicPr>
          <p:nvPr/>
        </p:nvPicPr>
        <p:blipFill>
          <a:blip r:embed="rId9"/>
          <a:stretch>
            <a:fillRect/>
          </a:stretch>
        </p:blipFill>
        <p:spPr>
          <a:xfrm>
            <a:off x="8335678" y="4789803"/>
            <a:ext cx="1841255" cy="486369"/>
          </a:xfrm>
          <a:prstGeom prst="rect">
            <a:avLst/>
          </a:prstGeom>
        </p:spPr>
      </p:pic>
      <p:sp>
        <p:nvSpPr>
          <p:cNvPr id="41" name="矩形 40">
            <a:extLst>
              <a:ext uri="{FF2B5EF4-FFF2-40B4-BE49-F238E27FC236}">
                <a16:creationId xmlns:a16="http://schemas.microsoft.com/office/drawing/2014/main" id="{2B77DC97-0AD4-944E-8D83-F0A693094B86}"/>
              </a:ext>
            </a:extLst>
          </p:cNvPr>
          <p:cNvSpPr/>
          <p:nvPr/>
        </p:nvSpPr>
        <p:spPr>
          <a:xfrm>
            <a:off x="8201657" y="4716779"/>
            <a:ext cx="806876" cy="651088"/>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 name="直接箭头连接符 19">
            <a:extLst>
              <a:ext uri="{FF2B5EF4-FFF2-40B4-BE49-F238E27FC236}">
                <a16:creationId xmlns:a16="http://schemas.microsoft.com/office/drawing/2014/main" id="{2F836AEF-7D2C-5342-A6B4-03A3383698DA}"/>
              </a:ext>
            </a:extLst>
          </p:cNvPr>
          <p:cNvCxnSpPr>
            <a:cxnSpLocks/>
          </p:cNvCxnSpPr>
          <p:nvPr/>
        </p:nvCxnSpPr>
        <p:spPr>
          <a:xfrm flipV="1">
            <a:off x="8370991" y="3708400"/>
            <a:ext cx="11009" cy="1003934"/>
          </a:xfrm>
          <a:prstGeom prst="straightConnector1">
            <a:avLst/>
          </a:prstGeom>
          <a:ln w="38100">
            <a:tailEnd type="arrow" w="med" len="med"/>
          </a:ln>
        </p:spPr>
        <p:style>
          <a:lnRef idx="1">
            <a:schemeClr val="accent5"/>
          </a:lnRef>
          <a:fillRef idx="0">
            <a:schemeClr val="accent5"/>
          </a:fillRef>
          <a:effectRef idx="0">
            <a:schemeClr val="accent5"/>
          </a:effectRef>
          <a:fontRef idx="minor">
            <a:schemeClr val="tx1"/>
          </a:fontRef>
        </p:style>
      </p:cxn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sz="3200" dirty="0">
                <a:solidFill>
                  <a:srgbClr val="0070C0"/>
                </a:solidFill>
              </a:rPr>
              <a:t>Network Inference Problem</a:t>
            </a:r>
          </a:p>
        </p:txBody>
      </p:sp>
      <p:pic>
        <p:nvPicPr>
          <p:cNvPr id="4" name="图片 3"/>
          <p:cNvPicPr>
            <a:picLocks noChangeAspect="1"/>
          </p:cNvPicPr>
          <p:nvPr/>
        </p:nvPicPr>
        <p:blipFill>
          <a:blip r:embed="rId5"/>
          <a:stretch>
            <a:fillRect/>
          </a:stretch>
        </p:blipFill>
        <p:spPr>
          <a:xfrm>
            <a:off x="3690620" y="2705311"/>
            <a:ext cx="5560060" cy="1317625"/>
          </a:xfrm>
          <a:prstGeom prst="rect">
            <a:avLst/>
          </a:prstGeom>
        </p:spPr>
      </p:pic>
      <p:grpSp>
        <p:nvGrpSpPr>
          <p:cNvPr id="27" name="组合 26"/>
          <p:cNvGrpSpPr/>
          <p:nvPr/>
        </p:nvGrpSpPr>
        <p:grpSpPr>
          <a:xfrm>
            <a:off x="2982595" y="2931371"/>
            <a:ext cx="2790190" cy="2425065"/>
            <a:chOff x="782" y="3103"/>
            <a:chExt cx="4394" cy="3819"/>
          </a:xfrm>
        </p:grpSpPr>
        <p:grpSp>
          <p:nvGrpSpPr>
            <p:cNvPr id="16" name="组合 15"/>
            <p:cNvGrpSpPr/>
            <p:nvPr/>
          </p:nvGrpSpPr>
          <p:grpSpPr>
            <a:xfrm>
              <a:off x="782" y="4700"/>
              <a:ext cx="4394" cy="2222"/>
              <a:chOff x="3062" y="5967"/>
              <a:chExt cx="4394" cy="2222"/>
            </a:xfrm>
          </p:grpSpPr>
          <p:sp>
            <p:nvSpPr>
              <p:cNvPr id="28" name="文本框 27"/>
              <p:cNvSpPr txBox="1"/>
              <p:nvPr/>
            </p:nvSpPr>
            <p:spPr>
              <a:xfrm>
                <a:off x="3062" y="6979"/>
                <a:ext cx="4394" cy="1210"/>
              </a:xfrm>
              <a:prstGeom prst="rect">
                <a:avLst/>
              </a:prstGeom>
              <a:noFill/>
            </p:spPr>
            <p:txBody>
              <a:bodyPr wrap="square" rtlCol="0">
                <a:spAutoFit/>
              </a:bodyPr>
              <a:lstStyle/>
              <a:p>
                <a:r>
                  <a:rPr lang="en-US" altLang="zh-CN" sz="2400" dirty="0">
                    <a:solidFill>
                      <a:srgbClr val="002060"/>
                    </a:solidFill>
                  </a:rPr>
                  <a:t>State Variable in t</a:t>
                </a:r>
              </a:p>
              <a:p>
                <a:r>
                  <a:rPr lang="en-US" altLang="zh-CN" sz="2000" dirty="0">
                    <a:solidFill>
                      <a:srgbClr val="FF0000"/>
                    </a:solidFill>
                  </a:rPr>
                  <a:t>Known Variable</a:t>
                </a:r>
              </a:p>
            </p:txBody>
          </p:sp>
          <p:cxnSp>
            <p:nvCxnSpPr>
              <p:cNvPr id="29" name="直接箭头连接符 28"/>
              <p:cNvCxnSpPr>
                <a:cxnSpLocks/>
                <a:stCxn id="30" idx="2"/>
                <a:endCxn id="28" idx="0"/>
              </p:cNvCxnSpPr>
              <p:nvPr/>
            </p:nvCxnSpPr>
            <p:spPr>
              <a:xfrm>
                <a:off x="5259" y="5967"/>
                <a:ext cx="0" cy="1012"/>
              </a:xfrm>
              <a:prstGeom prst="straightConnector1">
                <a:avLst/>
              </a:prstGeom>
              <a:ln>
                <a:solidFill>
                  <a:schemeClr val="accent5"/>
                </a:solidFill>
                <a:prstDash val="dash"/>
                <a:tailEnd type="arrow" w="med" len="med"/>
              </a:ln>
            </p:spPr>
            <p:style>
              <a:lnRef idx="1">
                <a:schemeClr val="accent5"/>
              </a:lnRef>
              <a:fillRef idx="0">
                <a:schemeClr val="accent5"/>
              </a:fillRef>
              <a:effectRef idx="0">
                <a:schemeClr val="accent5"/>
              </a:effectRef>
              <a:fontRef idx="minor">
                <a:schemeClr val="tx1"/>
              </a:fontRef>
            </p:style>
          </p:cxnSp>
        </p:grpSp>
        <p:sp>
          <p:nvSpPr>
            <p:cNvPr id="30" name="矩形 29"/>
            <p:cNvSpPr/>
            <p:nvPr/>
          </p:nvSpPr>
          <p:spPr>
            <a:xfrm>
              <a:off x="1980" y="3103"/>
              <a:ext cx="1998" cy="1597"/>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5525770" y="2929466"/>
            <a:ext cx="2750820" cy="2948305"/>
            <a:chOff x="894" y="2873"/>
            <a:chExt cx="4332" cy="4643"/>
          </a:xfrm>
        </p:grpSpPr>
        <p:grpSp>
          <p:nvGrpSpPr>
            <p:cNvPr id="32" name="组合 31"/>
            <p:cNvGrpSpPr/>
            <p:nvPr/>
          </p:nvGrpSpPr>
          <p:grpSpPr>
            <a:xfrm>
              <a:off x="894" y="4465"/>
              <a:ext cx="4332" cy="3051"/>
              <a:chOff x="3174" y="5732"/>
              <a:chExt cx="4332" cy="3051"/>
            </a:xfrm>
          </p:grpSpPr>
          <p:sp>
            <p:nvSpPr>
              <p:cNvPr id="33" name="文本框 32"/>
              <p:cNvSpPr txBox="1"/>
              <p:nvPr/>
            </p:nvSpPr>
            <p:spPr>
              <a:xfrm>
                <a:off x="3174" y="7573"/>
                <a:ext cx="4332" cy="1210"/>
              </a:xfrm>
              <a:prstGeom prst="rect">
                <a:avLst/>
              </a:prstGeom>
              <a:noFill/>
            </p:spPr>
            <p:txBody>
              <a:bodyPr wrap="square" rtlCol="0">
                <a:spAutoFit/>
              </a:bodyPr>
              <a:lstStyle/>
              <a:p>
                <a:r>
                  <a:rPr lang="en-US" altLang="zh-CN" sz="2400" dirty="0">
                    <a:solidFill>
                      <a:srgbClr val="002060"/>
                    </a:solidFill>
                    <a:sym typeface="+mn-ea"/>
                  </a:rPr>
                  <a:t>State Variable in t</a:t>
                </a:r>
                <a:endParaRPr lang="en-US" altLang="zh-CN" sz="2400" dirty="0">
                  <a:solidFill>
                    <a:srgbClr val="002060"/>
                  </a:solidFill>
                </a:endParaRPr>
              </a:p>
              <a:p>
                <a:r>
                  <a:rPr lang="en-US" altLang="zh-CN" sz="2000" dirty="0">
                    <a:solidFill>
                      <a:srgbClr val="FF0000"/>
                    </a:solidFill>
                    <a:sym typeface="+mn-ea"/>
                  </a:rPr>
                  <a:t>Known Variable</a:t>
                </a:r>
              </a:p>
            </p:txBody>
          </p:sp>
          <p:cxnSp>
            <p:nvCxnSpPr>
              <p:cNvPr id="34" name="直接箭头连接符 33"/>
              <p:cNvCxnSpPr>
                <a:cxnSpLocks/>
                <a:stCxn id="35" idx="2"/>
                <a:endCxn id="33" idx="0"/>
              </p:cNvCxnSpPr>
              <p:nvPr/>
            </p:nvCxnSpPr>
            <p:spPr>
              <a:xfrm>
                <a:off x="5339" y="5732"/>
                <a:ext cx="1" cy="1841"/>
              </a:xfrm>
              <a:prstGeom prst="straightConnector1">
                <a:avLst/>
              </a:prstGeom>
              <a:ln>
                <a:solidFill>
                  <a:schemeClr val="accent5"/>
                </a:solidFill>
                <a:prstDash val="dash"/>
                <a:tailEnd type="arrow" w="med" len="med"/>
              </a:ln>
            </p:spPr>
            <p:style>
              <a:lnRef idx="1">
                <a:schemeClr val="accent5"/>
              </a:lnRef>
              <a:fillRef idx="0">
                <a:schemeClr val="accent5"/>
              </a:fillRef>
              <a:effectRef idx="0">
                <a:schemeClr val="accent5"/>
              </a:effectRef>
              <a:fontRef idx="minor">
                <a:schemeClr val="tx1"/>
              </a:fontRef>
            </p:style>
          </p:cxnSp>
        </p:grpSp>
        <p:sp>
          <p:nvSpPr>
            <p:cNvPr id="35" name="矩形 34"/>
            <p:cNvSpPr/>
            <p:nvPr/>
          </p:nvSpPr>
          <p:spPr>
            <a:xfrm>
              <a:off x="2139" y="2873"/>
              <a:ext cx="1839" cy="1592"/>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7919085" y="2929466"/>
            <a:ext cx="2620645" cy="3472815"/>
            <a:chOff x="1980" y="2873"/>
            <a:chExt cx="4127" cy="5469"/>
          </a:xfrm>
        </p:grpSpPr>
        <p:grpSp>
          <p:nvGrpSpPr>
            <p:cNvPr id="37" name="组合 36"/>
            <p:cNvGrpSpPr/>
            <p:nvPr/>
          </p:nvGrpSpPr>
          <p:grpSpPr>
            <a:xfrm>
              <a:off x="2200" y="4465"/>
              <a:ext cx="3907" cy="3877"/>
              <a:chOff x="4480" y="5732"/>
              <a:chExt cx="3907" cy="3877"/>
            </a:xfrm>
          </p:grpSpPr>
          <p:sp>
            <p:nvSpPr>
              <p:cNvPr id="38" name="文本框 37"/>
              <p:cNvSpPr txBox="1"/>
              <p:nvPr/>
            </p:nvSpPr>
            <p:spPr>
              <a:xfrm>
                <a:off x="4480" y="6848"/>
                <a:ext cx="3907" cy="2761"/>
              </a:xfrm>
              <a:prstGeom prst="rect">
                <a:avLst/>
              </a:prstGeom>
              <a:noFill/>
            </p:spPr>
            <p:txBody>
              <a:bodyPr wrap="square" rtlCol="0">
                <a:spAutoFit/>
              </a:bodyPr>
              <a:lstStyle/>
              <a:p>
                <a:pPr algn="ctr"/>
                <a:r>
                  <a:rPr lang="en-US" altLang="zh-CN" sz="2400" dirty="0">
                    <a:solidFill>
                      <a:srgbClr val="002060"/>
                    </a:solidFill>
                  </a:rPr>
                  <a:t>Error</a:t>
                </a:r>
              </a:p>
              <a:p>
                <a:pPr algn="ctr"/>
                <a:r>
                  <a:rPr lang="en-US" altLang="zh-CN" sz="2000" dirty="0">
                    <a:solidFill>
                      <a:srgbClr val="FF0000"/>
                    </a:solidFill>
                    <a:sym typeface="+mn-ea"/>
                  </a:rPr>
                  <a:t>Random </a:t>
                </a:r>
              </a:p>
              <a:p>
                <a:pPr algn="ctr"/>
                <a:r>
                  <a:rPr lang="en-US" altLang="zh-CN" sz="2000" dirty="0">
                    <a:solidFill>
                      <a:srgbClr val="FF0000"/>
                    </a:solidFill>
                    <a:sym typeface="+mn-ea"/>
                  </a:rPr>
                  <a:t>Variable</a:t>
                </a:r>
                <a:endParaRPr lang="zh-CN" altLang="en-US" sz="2400" dirty="0">
                  <a:solidFill>
                    <a:srgbClr val="FF0000"/>
                  </a:solidFill>
                </a:endParaRPr>
              </a:p>
              <a:p>
                <a:pPr algn="ctr"/>
                <a:endParaRPr lang="en-US" altLang="zh-CN" sz="2400" dirty="0">
                  <a:solidFill>
                    <a:srgbClr val="0070C0"/>
                  </a:solidFill>
                </a:endParaRPr>
              </a:p>
              <a:p>
                <a:pPr algn="ctr"/>
                <a:endParaRPr lang="zh-CN" altLang="en-US" sz="2000" dirty="0">
                  <a:solidFill>
                    <a:srgbClr val="0070C0"/>
                  </a:solidFill>
                </a:endParaRPr>
              </a:p>
            </p:txBody>
          </p:sp>
          <p:cxnSp>
            <p:nvCxnSpPr>
              <p:cNvPr id="39" name="直接箭头连接符 38"/>
              <p:cNvCxnSpPr>
                <a:cxnSpLocks/>
                <a:stCxn id="40" idx="2"/>
                <a:endCxn id="38" idx="0"/>
              </p:cNvCxnSpPr>
              <p:nvPr/>
            </p:nvCxnSpPr>
            <p:spPr>
              <a:xfrm>
                <a:off x="5259" y="5732"/>
                <a:ext cx="1175" cy="1116"/>
              </a:xfrm>
              <a:prstGeom prst="straightConnector1">
                <a:avLst/>
              </a:prstGeom>
              <a:ln>
                <a:solidFill>
                  <a:schemeClr val="accent5"/>
                </a:solidFill>
                <a:prstDash val="dash"/>
                <a:tailEnd type="arrow" w="med" len="med"/>
              </a:ln>
            </p:spPr>
            <p:style>
              <a:lnRef idx="1">
                <a:schemeClr val="accent5"/>
              </a:lnRef>
              <a:fillRef idx="0">
                <a:schemeClr val="accent5"/>
              </a:fillRef>
              <a:effectRef idx="0">
                <a:schemeClr val="accent5"/>
              </a:effectRef>
              <a:fontRef idx="minor">
                <a:schemeClr val="tx1"/>
              </a:fontRef>
            </p:style>
          </p:cxnSp>
        </p:grpSp>
        <p:sp>
          <p:nvSpPr>
            <p:cNvPr id="40" name="矩形 39"/>
            <p:cNvSpPr/>
            <p:nvPr/>
          </p:nvSpPr>
          <p:spPr>
            <a:xfrm>
              <a:off x="1980" y="2873"/>
              <a:ext cx="1998" cy="1592"/>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4128770" y="1446741"/>
            <a:ext cx="3556000" cy="2493645"/>
            <a:chOff x="-306" y="538"/>
            <a:chExt cx="5600" cy="3927"/>
          </a:xfrm>
        </p:grpSpPr>
        <p:grpSp>
          <p:nvGrpSpPr>
            <p:cNvPr id="42" name="组合 41"/>
            <p:cNvGrpSpPr/>
            <p:nvPr/>
          </p:nvGrpSpPr>
          <p:grpSpPr>
            <a:xfrm>
              <a:off x="-306" y="538"/>
              <a:ext cx="5600" cy="2335"/>
              <a:chOff x="1974" y="1805"/>
              <a:chExt cx="5600" cy="2335"/>
            </a:xfrm>
          </p:grpSpPr>
          <p:sp>
            <p:nvSpPr>
              <p:cNvPr id="43" name="文本框 42"/>
              <p:cNvSpPr txBox="1"/>
              <p:nvPr/>
            </p:nvSpPr>
            <p:spPr>
              <a:xfrm>
                <a:off x="1974" y="1805"/>
                <a:ext cx="5600" cy="1212"/>
              </a:xfrm>
              <a:prstGeom prst="rect">
                <a:avLst/>
              </a:prstGeom>
              <a:noFill/>
            </p:spPr>
            <p:txBody>
              <a:bodyPr wrap="square" rtlCol="0">
                <a:spAutoFit/>
              </a:bodyPr>
              <a:lstStyle/>
              <a:p>
                <a:pPr algn="ctr"/>
                <a:r>
                  <a:rPr lang="en-US" altLang="zh-CN" sz="2400" dirty="0">
                    <a:solidFill>
                      <a:srgbClr val="002060"/>
                    </a:solidFill>
                  </a:rPr>
                  <a:t>Symmetric Network</a:t>
                </a:r>
              </a:p>
              <a:p>
                <a:pPr algn="ctr"/>
                <a:r>
                  <a:rPr lang="en-US" altLang="zh-CN" sz="2000" dirty="0">
                    <a:solidFill>
                      <a:srgbClr val="FF0000"/>
                    </a:solidFill>
                  </a:rPr>
                  <a:t>Unknow Parameter</a:t>
                </a:r>
              </a:p>
            </p:txBody>
          </p:sp>
          <p:cxnSp>
            <p:nvCxnSpPr>
              <p:cNvPr id="44" name="直接箭头连接符 43"/>
              <p:cNvCxnSpPr>
                <a:cxnSpLocks/>
                <a:stCxn id="45" idx="0"/>
                <a:endCxn id="43" idx="2"/>
              </p:cNvCxnSpPr>
              <p:nvPr/>
            </p:nvCxnSpPr>
            <p:spPr>
              <a:xfrm flipH="1" flipV="1">
                <a:off x="4774" y="3017"/>
                <a:ext cx="16" cy="1123"/>
              </a:xfrm>
              <a:prstGeom prst="straightConnector1">
                <a:avLst/>
              </a:prstGeom>
              <a:ln>
                <a:solidFill>
                  <a:schemeClr val="accent5"/>
                </a:solidFill>
                <a:prstDash val="dash"/>
                <a:tailEnd type="arrow" w="med" len="med"/>
              </a:ln>
            </p:spPr>
            <p:style>
              <a:lnRef idx="1">
                <a:schemeClr val="accent5"/>
              </a:lnRef>
              <a:fillRef idx="0">
                <a:schemeClr val="accent5"/>
              </a:fillRef>
              <a:effectRef idx="0">
                <a:schemeClr val="accent5"/>
              </a:effectRef>
              <a:fontRef idx="minor">
                <a:schemeClr val="tx1"/>
              </a:fontRef>
            </p:style>
          </p:cxnSp>
        </p:grpSp>
        <p:sp>
          <p:nvSpPr>
            <p:cNvPr id="45" name="矩形 44"/>
            <p:cNvSpPr/>
            <p:nvPr/>
          </p:nvSpPr>
          <p:spPr>
            <a:xfrm>
              <a:off x="1980" y="2873"/>
              <a:ext cx="1059" cy="1592"/>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stretch>
            <a:fillRect/>
          </a:stretch>
        </p:blipFill>
        <p:spPr>
          <a:xfrm>
            <a:off x="815975" y="3266440"/>
            <a:ext cx="2976245" cy="2530475"/>
          </a:xfrm>
          <a:prstGeom prst="rect">
            <a:avLst/>
          </a:prstGeom>
        </p:spPr>
      </p:pic>
      <p:sp>
        <p:nvSpPr>
          <p:cNvPr id="2" name="标题 1"/>
          <p:cNvSpPr>
            <a:spLocks noGrp="1"/>
          </p:cNvSpPr>
          <p:nvPr>
            <p:ph type="title"/>
            <p:custDataLst>
              <p:tags r:id="rId2"/>
            </p:custDataLst>
          </p:nvPr>
        </p:nvSpPr>
        <p:spPr/>
        <p:txBody>
          <a:bodyPr/>
          <a:lstStyle/>
          <a:p>
            <a:r>
              <a:rPr lang="en-US" altLang="zh-CN" sz="3200" dirty="0">
                <a:solidFill>
                  <a:srgbClr val="0070C0"/>
                </a:solidFill>
              </a:rPr>
              <a:t>MLE Optimization</a:t>
            </a:r>
            <a:endParaRPr lang="zh-CN" altLang="en-US" sz="3200" dirty="0">
              <a:solidFill>
                <a:srgbClr val="0070C0"/>
              </a:solidFill>
            </a:endParaRPr>
          </a:p>
        </p:txBody>
      </p:sp>
      <p:pic>
        <p:nvPicPr>
          <p:cNvPr id="4" name="图片 3"/>
          <p:cNvPicPr>
            <a:picLocks noChangeAspect="1"/>
          </p:cNvPicPr>
          <p:nvPr/>
        </p:nvPicPr>
        <p:blipFill>
          <a:blip r:embed="rId6"/>
          <a:stretch>
            <a:fillRect/>
          </a:stretch>
        </p:blipFill>
        <p:spPr>
          <a:xfrm>
            <a:off x="815975" y="1986280"/>
            <a:ext cx="3686175" cy="873760"/>
          </a:xfrm>
          <a:prstGeom prst="rect">
            <a:avLst/>
          </a:prstGeom>
        </p:spPr>
      </p:pic>
      <p:grpSp>
        <p:nvGrpSpPr>
          <p:cNvPr id="36" name="组合 35"/>
          <p:cNvGrpSpPr/>
          <p:nvPr/>
        </p:nvGrpSpPr>
        <p:grpSpPr>
          <a:xfrm>
            <a:off x="3174293" y="2155269"/>
            <a:ext cx="1941932" cy="1873241"/>
            <a:chOff x="-1773" y="2625"/>
            <a:chExt cx="4615" cy="4450"/>
          </a:xfrm>
        </p:grpSpPr>
        <p:grpSp>
          <p:nvGrpSpPr>
            <p:cNvPr id="37" name="组合 36"/>
            <p:cNvGrpSpPr/>
            <p:nvPr/>
          </p:nvGrpSpPr>
          <p:grpSpPr>
            <a:xfrm>
              <a:off x="-1773" y="3987"/>
              <a:ext cx="4615" cy="3088"/>
              <a:chOff x="507" y="5254"/>
              <a:chExt cx="4615" cy="3088"/>
            </a:xfrm>
          </p:grpSpPr>
          <p:sp>
            <p:nvSpPr>
              <p:cNvPr id="38" name="文本框 37"/>
              <p:cNvSpPr txBox="1"/>
              <p:nvPr/>
            </p:nvSpPr>
            <p:spPr>
              <a:xfrm>
                <a:off x="507" y="6370"/>
                <a:ext cx="4615" cy="1972"/>
              </a:xfrm>
              <a:prstGeom prst="rect">
                <a:avLst/>
              </a:prstGeom>
              <a:noFill/>
            </p:spPr>
            <p:txBody>
              <a:bodyPr wrap="square" rtlCol="0">
                <a:spAutoFit/>
              </a:bodyPr>
              <a:lstStyle/>
              <a:p>
                <a:pPr algn="ctr"/>
                <a:r>
                  <a:rPr lang="en-US" altLang="zh-CN" sz="2400" dirty="0" err="1">
                    <a:solidFill>
                      <a:srgbClr val="0070C0"/>
                    </a:solidFill>
                  </a:rPr>
                  <a:t>Gaussion</a:t>
                </a:r>
                <a:endParaRPr lang="en-US" altLang="zh-CN" sz="2400" dirty="0">
                  <a:solidFill>
                    <a:srgbClr val="0070C0"/>
                  </a:solidFill>
                </a:endParaRPr>
              </a:p>
              <a:p>
                <a:pPr algn="ctr"/>
                <a:r>
                  <a:rPr lang="en-US" altLang="zh-CN" sz="2400" dirty="0">
                    <a:solidFill>
                      <a:srgbClr val="0070C0"/>
                    </a:solidFill>
                  </a:rPr>
                  <a:t>Distribution</a:t>
                </a:r>
              </a:p>
            </p:txBody>
          </p:sp>
          <p:cxnSp>
            <p:nvCxnSpPr>
              <p:cNvPr id="39" name="直接箭头连接符 38"/>
              <p:cNvCxnSpPr>
                <a:stCxn id="40" idx="2"/>
                <a:endCxn id="38" idx="0"/>
              </p:cNvCxnSpPr>
              <p:nvPr/>
            </p:nvCxnSpPr>
            <p:spPr>
              <a:xfrm>
                <a:off x="2461" y="5254"/>
                <a:ext cx="353" cy="1116"/>
              </a:xfrm>
              <a:prstGeom prst="straightConnector1">
                <a:avLst/>
              </a:prstGeom>
              <a:ln>
                <a:solidFill>
                  <a:schemeClr val="accent5"/>
                </a:solidFill>
                <a:prstDash val="dash"/>
                <a:tailEnd type="arrow" w="med" len="med"/>
              </a:ln>
            </p:spPr>
            <p:style>
              <a:lnRef idx="1">
                <a:schemeClr val="accent5"/>
              </a:lnRef>
              <a:fillRef idx="0">
                <a:schemeClr val="accent5"/>
              </a:fillRef>
              <a:effectRef idx="0">
                <a:schemeClr val="accent5"/>
              </a:effectRef>
              <a:fontRef idx="minor">
                <a:schemeClr val="tx1"/>
              </a:fontRef>
            </p:style>
          </p:cxnSp>
        </p:grpSp>
        <p:sp>
          <p:nvSpPr>
            <p:cNvPr id="40" name="矩形 39"/>
            <p:cNvSpPr/>
            <p:nvPr/>
          </p:nvSpPr>
          <p:spPr>
            <a:xfrm>
              <a:off x="-818" y="2625"/>
              <a:ext cx="1998" cy="1362"/>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5797129" y="1634912"/>
            <a:ext cx="6031230" cy="4774565"/>
            <a:chOff x="9396" y="868"/>
            <a:chExt cx="9498" cy="7519"/>
          </a:xfrm>
        </p:grpSpPr>
        <p:pic>
          <p:nvPicPr>
            <p:cNvPr id="3" name="图片 2"/>
            <p:cNvPicPr>
              <a:picLocks noChangeAspect="1"/>
            </p:cNvPicPr>
            <p:nvPr/>
          </p:nvPicPr>
          <p:blipFill>
            <a:blip r:embed="rId7"/>
            <a:stretch>
              <a:fillRect/>
            </a:stretch>
          </p:blipFill>
          <p:spPr>
            <a:xfrm>
              <a:off x="9453" y="6578"/>
              <a:ext cx="6264" cy="1809"/>
            </a:xfrm>
            <a:prstGeom prst="rect">
              <a:avLst/>
            </a:prstGeom>
          </p:spPr>
        </p:pic>
        <p:pic>
          <p:nvPicPr>
            <p:cNvPr id="5" name="图片 4"/>
            <p:cNvPicPr>
              <a:picLocks noChangeAspect="1"/>
            </p:cNvPicPr>
            <p:nvPr/>
          </p:nvPicPr>
          <p:blipFill>
            <a:blip r:embed="rId8"/>
            <a:stretch>
              <a:fillRect/>
            </a:stretch>
          </p:blipFill>
          <p:spPr>
            <a:xfrm>
              <a:off x="9396" y="1621"/>
              <a:ext cx="8455" cy="1521"/>
            </a:xfrm>
            <a:prstGeom prst="rect">
              <a:avLst/>
            </a:prstGeom>
          </p:spPr>
        </p:pic>
        <p:sp>
          <p:nvSpPr>
            <p:cNvPr id="7" name="文本框 6"/>
            <p:cNvSpPr txBox="1"/>
            <p:nvPr/>
          </p:nvSpPr>
          <p:spPr>
            <a:xfrm>
              <a:off x="9396" y="868"/>
              <a:ext cx="6321" cy="630"/>
            </a:xfrm>
            <a:prstGeom prst="rect">
              <a:avLst/>
            </a:prstGeom>
            <a:noFill/>
          </p:spPr>
          <p:txBody>
            <a:bodyPr wrap="square" rtlCol="0">
              <a:spAutoFit/>
            </a:bodyPr>
            <a:lstStyle/>
            <a:p>
              <a:pPr algn="l"/>
              <a:r>
                <a:rPr lang="en-US" altLang="zh-CN" sz="2000" b="1" dirty="0">
                  <a:solidFill>
                    <a:srgbClr val="002060"/>
                  </a:solidFill>
                </a:rPr>
                <a:t>Probability Distribution</a:t>
              </a:r>
            </a:p>
          </p:txBody>
        </p:sp>
        <p:sp>
          <p:nvSpPr>
            <p:cNvPr id="9" name="文本框 8"/>
            <p:cNvSpPr txBox="1"/>
            <p:nvPr/>
          </p:nvSpPr>
          <p:spPr>
            <a:xfrm>
              <a:off x="9396" y="5950"/>
              <a:ext cx="5031" cy="630"/>
            </a:xfrm>
            <a:prstGeom prst="rect">
              <a:avLst/>
            </a:prstGeom>
            <a:noFill/>
          </p:spPr>
          <p:txBody>
            <a:bodyPr wrap="square" rtlCol="0">
              <a:spAutoFit/>
            </a:bodyPr>
            <a:lstStyle/>
            <a:p>
              <a:pPr algn="l"/>
              <a:r>
                <a:rPr lang="en-US" altLang="zh-CN" sz="2000" b="1" dirty="0">
                  <a:solidFill>
                    <a:srgbClr val="002060"/>
                  </a:solidFill>
                </a:rPr>
                <a:t>Objective Function</a:t>
              </a:r>
            </a:p>
          </p:txBody>
        </p:sp>
        <p:sp>
          <p:nvSpPr>
            <p:cNvPr id="11" name="文本框 10"/>
            <p:cNvSpPr txBox="1"/>
            <p:nvPr/>
          </p:nvSpPr>
          <p:spPr>
            <a:xfrm>
              <a:off x="9396" y="3502"/>
              <a:ext cx="4044" cy="630"/>
            </a:xfrm>
            <a:prstGeom prst="rect">
              <a:avLst/>
            </a:prstGeom>
            <a:noFill/>
          </p:spPr>
          <p:txBody>
            <a:bodyPr wrap="square" rtlCol="0">
              <a:spAutoFit/>
            </a:bodyPr>
            <a:lstStyle/>
            <a:p>
              <a:pPr algn="l"/>
              <a:r>
                <a:rPr lang="en-US" altLang="zh-CN" sz="2000" b="1" dirty="0">
                  <a:solidFill>
                    <a:srgbClr val="002060"/>
                  </a:solidFill>
                </a:rPr>
                <a:t>Log Likelihood</a:t>
              </a:r>
            </a:p>
          </p:txBody>
        </p:sp>
        <p:pic>
          <p:nvPicPr>
            <p:cNvPr id="12" name="图片 11"/>
            <p:cNvPicPr>
              <a:picLocks noChangeAspect="1"/>
            </p:cNvPicPr>
            <p:nvPr/>
          </p:nvPicPr>
          <p:blipFill>
            <a:blip r:embed="rId9"/>
            <a:stretch>
              <a:fillRect/>
            </a:stretch>
          </p:blipFill>
          <p:spPr>
            <a:xfrm>
              <a:off x="9396" y="4304"/>
              <a:ext cx="9498" cy="1360"/>
            </a:xfrm>
            <a:prstGeom prst="rect">
              <a:avLst/>
            </a:prstGeom>
          </p:spPr>
        </p:pic>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311898" y="3227601"/>
            <a:ext cx="2971800" cy="2933700"/>
          </a:xfrm>
          <a:prstGeom prst="rect">
            <a:avLst/>
          </a:prstGeom>
        </p:spPr>
      </p:pic>
      <p:sp>
        <p:nvSpPr>
          <p:cNvPr id="2" name="标题 1"/>
          <p:cNvSpPr>
            <a:spLocks noGrp="1"/>
          </p:cNvSpPr>
          <p:nvPr>
            <p:ph type="title"/>
            <p:custDataLst>
              <p:tags r:id="rId2"/>
            </p:custDataLst>
          </p:nvPr>
        </p:nvSpPr>
        <p:spPr/>
        <p:txBody>
          <a:bodyPr/>
          <a:lstStyle/>
          <a:p>
            <a:r>
              <a:rPr lang="en-US" altLang="zh-CN" sz="3200" dirty="0">
                <a:solidFill>
                  <a:srgbClr val="0070C0"/>
                </a:solidFill>
              </a:rPr>
              <a:t>Power-Law Priori</a:t>
            </a:r>
            <a:endParaRPr lang="zh-CN" altLang="en-US" sz="3200" dirty="0">
              <a:solidFill>
                <a:srgbClr val="0070C0"/>
              </a:solidFill>
            </a:endParaRPr>
          </a:p>
        </p:txBody>
      </p:sp>
      <p:pic>
        <p:nvPicPr>
          <p:cNvPr id="4" name="图片 3"/>
          <p:cNvPicPr>
            <a:picLocks noChangeAspect="1"/>
          </p:cNvPicPr>
          <p:nvPr/>
        </p:nvPicPr>
        <p:blipFill>
          <a:blip r:embed="rId6"/>
          <a:stretch>
            <a:fillRect/>
          </a:stretch>
        </p:blipFill>
        <p:spPr>
          <a:xfrm>
            <a:off x="815975" y="1986280"/>
            <a:ext cx="3686175" cy="873760"/>
          </a:xfrm>
          <a:prstGeom prst="rect">
            <a:avLst/>
          </a:prstGeom>
        </p:spPr>
      </p:pic>
      <p:grpSp>
        <p:nvGrpSpPr>
          <p:cNvPr id="36" name="组合 35"/>
          <p:cNvGrpSpPr/>
          <p:nvPr/>
        </p:nvGrpSpPr>
        <p:grpSpPr>
          <a:xfrm>
            <a:off x="2187968" y="2169161"/>
            <a:ext cx="2977069" cy="1736011"/>
            <a:chOff x="-4117" y="2658"/>
            <a:chExt cx="7075" cy="4124"/>
          </a:xfrm>
        </p:grpSpPr>
        <p:grpSp>
          <p:nvGrpSpPr>
            <p:cNvPr id="37" name="组合 36"/>
            <p:cNvGrpSpPr/>
            <p:nvPr/>
          </p:nvGrpSpPr>
          <p:grpSpPr>
            <a:xfrm>
              <a:off x="-3618" y="4020"/>
              <a:ext cx="6576" cy="2762"/>
              <a:chOff x="-1338" y="5287"/>
              <a:chExt cx="6576" cy="2762"/>
            </a:xfrm>
          </p:grpSpPr>
          <p:sp>
            <p:nvSpPr>
              <p:cNvPr id="38" name="文本框 37"/>
              <p:cNvSpPr txBox="1"/>
              <p:nvPr/>
            </p:nvSpPr>
            <p:spPr>
              <a:xfrm>
                <a:off x="507" y="6370"/>
                <a:ext cx="4731" cy="1679"/>
              </a:xfrm>
              <a:prstGeom prst="rect">
                <a:avLst/>
              </a:prstGeom>
              <a:noFill/>
            </p:spPr>
            <p:txBody>
              <a:bodyPr wrap="square" rtlCol="0">
                <a:spAutoFit/>
              </a:bodyPr>
              <a:lstStyle/>
              <a:p>
                <a:pPr algn="l"/>
                <a:r>
                  <a:rPr lang="en-US" altLang="zh-CN" sz="2000">
                    <a:solidFill>
                      <a:srgbClr val="0070C0"/>
                    </a:solidFill>
                  </a:rPr>
                  <a:t>Power-Law</a:t>
                </a:r>
              </a:p>
              <a:p>
                <a:pPr algn="l"/>
                <a:r>
                  <a:rPr lang="en-US" altLang="zh-CN" sz="2000">
                    <a:solidFill>
                      <a:srgbClr val="0070C0"/>
                    </a:solidFill>
                  </a:rPr>
                  <a:t>Distribution</a:t>
                </a:r>
              </a:p>
            </p:txBody>
          </p:sp>
          <p:cxnSp>
            <p:nvCxnSpPr>
              <p:cNvPr id="39" name="直接箭头连接符 38"/>
              <p:cNvCxnSpPr>
                <a:cxnSpLocks/>
                <a:stCxn id="40" idx="2"/>
              </p:cNvCxnSpPr>
              <p:nvPr/>
            </p:nvCxnSpPr>
            <p:spPr>
              <a:xfrm>
                <a:off x="-1338" y="5287"/>
                <a:ext cx="1845" cy="1922"/>
              </a:xfrm>
              <a:prstGeom prst="straightConnector1">
                <a:avLst/>
              </a:prstGeom>
              <a:ln>
                <a:solidFill>
                  <a:schemeClr val="accent5"/>
                </a:solidFill>
                <a:prstDash val="dash"/>
                <a:tailEnd type="arrow" w="med" len="med"/>
              </a:ln>
            </p:spPr>
            <p:style>
              <a:lnRef idx="1">
                <a:schemeClr val="accent5"/>
              </a:lnRef>
              <a:fillRef idx="0">
                <a:schemeClr val="accent5"/>
              </a:fillRef>
              <a:effectRef idx="0">
                <a:schemeClr val="accent5"/>
              </a:effectRef>
              <a:fontRef idx="minor">
                <a:schemeClr val="tx1"/>
              </a:fontRef>
            </p:style>
          </p:cxnSp>
        </p:grpSp>
        <p:sp>
          <p:nvSpPr>
            <p:cNvPr id="40" name="矩形 39"/>
            <p:cNvSpPr/>
            <p:nvPr/>
          </p:nvSpPr>
          <p:spPr>
            <a:xfrm>
              <a:off x="-4117" y="2658"/>
              <a:ext cx="999" cy="1362"/>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a:blip r:embed="rId7"/>
          <a:stretch>
            <a:fillRect/>
          </a:stretch>
        </p:blipFill>
        <p:spPr>
          <a:xfrm>
            <a:off x="5420985" y="1393992"/>
            <a:ext cx="3699903" cy="1140037"/>
          </a:xfrm>
          <a:prstGeom prst="rect">
            <a:avLst/>
          </a:prstGeom>
        </p:spPr>
      </p:pic>
      <p:pic>
        <p:nvPicPr>
          <p:cNvPr id="14" name="图片 13"/>
          <p:cNvPicPr>
            <a:picLocks noChangeAspect="1"/>
          </p:cNvPicPr>
          <p:nvPr/>
        </p:nvPicPr>
        <p:blipFill>
          <a:blip r:embed="rId8"/>
          <a:stretch>
            <a:fillRect/>
          </a:stretch>
        </p:blipFill>
        <p:spPr>
          <a:xfrm>
            <a:off x="5278502" y="3010657"/>
            <a:ext cx="6323361" cy="1081828"/>
          </a:xfrm>
          <a:prstGeom prst="rect">
            <a:avLst/>
          </a:prstGeom>
        </p:spPr>
      </p:pic>
      <p:pic>
        <p:nvPicPr>
          <p:cNvPr id="15" name="图片 14"/>
          <p:cNvPicPr>
            <a:picLocks noChangeAspect="1"/>
          </p:cNvPicPr>
          <p:nvPr/>
        </p:nvPicPr>
        <p:blipFill>
          <a:blip r:embed="rId9"/>
          <a:stretch>
            <a:fillRect/>
          </a:stretch>
        </p:blipFill>
        <p:spPr>
          <a:xfrm>
            <a:off x="5450618" y="4734756"/>
            <a:ext cx="5878534" cy="1071457"/>
          </a:xfrm>
          <a:prstGeom prst="rect">
            <a:avLst/>
          </a:prstGeom>
        </p:spPr>
      </p:pic>
      <p:sp>
        <p:nvSpPr>
          <p:cNvPr id="3" name="文本框 2"/>
          <p:cNvSpPr txBox="1"/>
          <p:nvPr/>
        </p:nvSpPr>
        <p:spPr>
          <a:xfrm>
            <a:off x="5376322" y="938727"/>
            <a:ext cx="3753273" cy="400110"/>
          </a:xfrm>
          <a:prstGeom prst="rect">
            <a:avLst/>
          </a:prstGeom>
          <a:noFill/>
        </p:spPr>
        <p:txBody>
          <a:bodyPr wrap="square" rtlCol="0">
            <a:spAutoFit/>
          </a:bodyPr>
          <a:lstStyle/>
          <a:p>
            <a:pPr algn="l"/>
            <a:r>
              <a:rPr lang="en-US" altLang="zh-CN" sz="2000" b="1" dirty="0">
                <a:solidFill>
                  <a:srgbClr val="002060"/>
                </a:solidFill>
              </a:rPr>
              <a:t>Probability Distribution</a:t>
            </a:r>
          </a:p>
        </p:txBody>
      </p:sp>
      <p:sp>
        <p:nvSpPr>
          <p:cNvPr id="5" name="文本框 4"/>
          <p:cNvSpPr txBox="1"/>
          <p:nvPr/>
        </p:nvSpPr>
        <p:spPr>
          <a:xfrm>
            <a:off x="5376323" y="4284328"/>
            <a:ext cx="3114040" cy="400110"/>
          </a:xfrm>
          <a:prstGeom prst="rect">
            <a:avLst/>
          </a:prstGeom>
          <a:noFill/>
        </p:spPr>
        <p:txBody>
          <a:bodyPr wrap="square" rtlCol="0">
            <a:spAutoFit/>
          </a:bodyPr>
          <a:lstStyle/>
          <a:p>
            <a:pPr algn="l"/>
            <a:r>
              <a:rPr lang="en-US" altLang="zh-CN" sz="2000" b="1" dirty="0">
                <a:solidFill>
                  <a:srgbClr val="002060"/>
                </a:solidFill>
              </a:rPr>
              <a:t>Objective Function</a:t>
            </a:r>
          </a:p>
        </p:txBody>
      </p:sp>
      <p:sp>
        <p:nvSpPr>
          <p:cNvPr id="6" name="文本框 5"/>
          <p:cNvSpPr txBox="1"/>
          <p:nvPr/>
        </p:nvSpPr>
        <p:spPr>
          <a:xfrm>
            <a:off x="5376323" y="2611317"/>
            <a:ext cx="1990725" cy="398780"/>
          </a:xfrm>
          <a:prstGeom prst="rect">
            <a:avLst/>
          </a:prstGeom>
          <a:noFill/>
        </p:spPr>
        <p:txBody>
          <a:bodyPr wrap="square" rtlCol="0">
            <a:spAutoFit/>
          </a:bodyPr>
          <a:lstStyle/>
          <a:p>
            <a:pPr algn="l"/>
            <a:r>
              <a:rPr lang="en-US" altLang="zh-CN" sz="2000" b="1" dirty="0">
                <a:solidFill>
                  <a:srgbClr val="002060"/>
                </a:solidFill>
              </a:rPr>
              <a:t>Log Likelihood</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sz="3200" dirty="0">
                <a:solidFill>
                  <a:srgbClr val="0070C0"/>
                </a:solidFill>
              </a:rPr>
              <a:t>Data Priori</a:t>
            </a:r>
          </a:p>
        </p:txBody>
      </p:sp>
      <p:pic>
        <p:nvPicPr>
          <p:cNvPr id="4" name="图片 3"/>
          <p:cNvPicPr>
            <a:picLocks noChangeAspect="1"/>
          </p:cNvPicPr>
          <p:nvPr/>
        </p:nvPicPr>
        <p:blipFill>
          <a:blip r:embed="rId5"/>
          <a:stretch>
            <a:fillRect/>
          </a:stretch>
        </p:blipFill>
        <p:spPr>
          <a:xfrm>
            <a:off x="815975" y="1986280"/>
            <a:ext cx="3686175" cy="873760"/>
          </a:xfrm>
          <a:prstGeom prst="rect">
            <a:avLst/>
          </a:prstGeom>
        </p:spPr>
      </p:pic>
      <p:grpSp>
        <p:nvGrpSpPr>
          <p:cNvPr id="36" name="组合 35"/>
          <p:cNvGrpSpPr/>
          <p:nvPr/>
        </p:nvGrpSpPr>
        <p:grpSpPr>
          <a:xfrm>
            <a:off x="2161880" y="1845868"/>
            <a:ext cx="1004839" cy="882739"/>
            <a:chOff x="-4179" y="1890"/>
            <a:chExt cx="2388" cy="2097"/>
          </a:xfrm>
        </p:grpSpPr>
        <p:cxnSp>
          <p:nvCxnSpPr>
            <p:cNvPr id="39" name="直接箭头连接符 38"/>
            <p:cNvCxnSpPr>
              <a:cxnSpLocks/>
              <a:stCxn id="40" idx="0"/>
            </p:cNvCxnSpPr>
            <p:nvPr/>
          </p:nvCxnSpPr>
          <p:spPr>
            <a:xfrm flipV="1">
              <a:off x="-3693" y="1890"/>
              <a:ext cx="1902" cy="735"/>
            </a:xfrm>
            <a:prstGeom prst="straightConnector1">
              <a:avLst/>
            </a:prstGeom>
            <a:ln>
              <a:solidFill>
                <a:schemeClr val="accent5"/>
              </a:solidFill>
              <a:prstDash val="dash"/>
              <a:tailEnd type="arrow" w="med" len="med"/>
            </a:ln>
          </p:spPr>
          <p:style>
            <a:lnRef idx="1">
              <a:schemeClr val="accent5"/>
            </a:lnRef>
            <a:fillRef idx="0">
              <a:schemeClr val="accent5"/>
            </a:fillRef>
            <a:effectRef idx="0">
              <a:schemeClr val="accent5"/>
            </a:effectRef>
            <a:fontRef idx="minor">
              <a:schemeClr val="tx1"/>
            </a:fontRef>
          </p:style>
        </p:cxnSp>
        <p:sp>
          <p:nvSpPr>
            <p:cNvPr id="40" name="矩形 39"/>
            <p:cNvSpPr/>
            <p:nvPr/>
          </p:nvSpPr>
          <p:spPr>
            <a:xfrm>
              <a:off x="-4179" y="2625"/>
              <a:ext cx="972" cy="1362"/>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a:blip r:embed="rId6"/>
          <a:stretch>
            <a:fillRect/>
          </a:stretch>
        </p:blipFill>
        <p:spPr>
          <a:xfrm>
            <a:off x="1041016" y="3109233"/>
            <a:ext cx="2730500" cy="2413000"/>
          </a:xfrm>
          <a:prstGeom prst="rect">
            <a:avLst/>
          </a:prstGeom>
        </p:spPr>
      </p:pic>
      <p:pic>
        <p:nvPicPr>
          <p:cNvPr id="17" name="图片 16"/>
          <p:cNvPicPr>
            <a:picLocks noChangeAspect="1"/>
          </p:cNvPicPr>
          <p:nvPr/>
        </p:nvPicPr>
        <p:blipFill rotWithShape="1">
          <a:blip r:embed="rId7"/>
          <a:srcRect t="26078" b="21769"/>
          <a:stretch/>
        </p:blipFill>
        <p:spPr>
          <a:xfrm>
            <a:off x="1896225" y="1388532"/>
            <a:ext cx="3553346" cy="474135"/>
          </a:xfrm>
          <a:prstGeom prst="rect">
            <a:avLst/>
          </a:prstGeom>
        </p:spPr>
      </p:pic>
      <p:pic>
        <p:nvPicPr>
          <p:cNvPr id="12" name="图片 11"/>
          <p:cNvPicPr>
            <a:picLocks noChangeAspect="1"/>
          </p:cNvPicPr>
          <p:nvPr/>
        </p:nvPicPr>
        <p:blipFill>
          <a:blip r:embed="rId8"/>
          <a:stretch>
            <a:fillRect/>
          </a:stretch>
        </p:blipFill>
        <p:spPr>
          <a:xfrm>
            <a:off x="6032500" y="1295401"/>
            <a:ext cx="4053205" cy="787400"/>
          </a:xfrm>
          <a:prstGeom prst="rect">
            <a:avLst/>
          </a:prstGeom>
        </p:spPr>
      </p:pic>
      <p:pic>
        <p:nvPicPr>
          <p:cNvPr id="16" name="图片 15"/>
          <p:cNvPicPr>
            <a:picLocks noChangeAspect="1"/>
          </p:cNvPicPr>
          <p:nvPr/>
        </p:nvPicPr>
        <p:blipFill>
          <a:blip r:embed="rId9"/>
          <a:stretch>
            <a:fillRect/>
          </a:stretch>
        </p:blipFill>
        <p:spPr>
          <a:xfrm>
            <a:off x="6052820" y="2038351"/>
            <a:ext cx="2425700" cy="874395"/>
          </a:xfrm>
          <a:prstGeom prst="rect">
            <a:avLst/>
          </a:prstGeom>
        </p:spPr>
      </p:pic>
      <p:pic>
        <p:nvPicPr>
          <p:cNvPr id="18" name="图片 17"/>
          <p:cNvPicPr>
            <a:picLocks noChangeAspect="1"/>
          </p:cNvPicPr>
          <p:nvPr/>
        </p:nvPicPr>
        <p:blipFill>
          <a:blip r:embed="rId10"/>
          <a:stretch>
            <a:fillRect/>
          </a:stretch>
        </p:blipFill>
        <p:spPr>
          <a:xfrm>
            <a:off x="5958205" y="3488055"/>
            <a:ext cx="5953125" cy="1320800"/>
          </a:xfrm>
          <a:prstGeom prst="rect">
            <a:avLst/>
          </a:prstGeom>
        </p:spPr>
      </p:pic>
      <p:pic>
        <p:nvPicPr>
          <p:cNvPr id="21" name="图片 20"/>
          <p:cNvPicPr>
            <a:picLocks noChangeAspect="1"/>
          </p:cNvPicPr>
          <p:nvPr/>
        </p:nvPicPr>
        <p:blipFill rotWithShape="1">
          <a:blip r:embed="rId11"/>
          <a:srcRect t="15873"/>
          <a:stretch/>
        </p:blipFill>
        <p:spPr>
          <a:xfrm>
            <a:off x="6132829" y="5638800"/>
            <a:ext cx="4738371" cy="714641"/>
          </a:xfrm>
          <a:prstGeom prst="rect">
            <a:avLst/>
          </a:prstGeom>
        </p:spPr>
      </p:pic>
      <p:sp>
        <p:nvSpPr>
          <p:cNvPr id="3" name="文本框 2"/>
          <p:cNvSpPr txBox="1"/>
          <p:nvPr/>
        </p:nvSpPr>
        <p:spPr>
          <a:xfrm>
            <a:off x="5966460" y="913766"/>
            <a:ext cx="4447540" cy="400110"/>
          </a:xfrm>
          <a:prstGeom prst="rect">
            <a:avLst/>
          </a:prstGeom>
          <a:noFill/>
        </p:spPr>
        <p:txBody>
          <a:bodyPr wrap="square" rtlCol="0">
            <a:spAutoFit/>
          </a:bodyPr>
          <a:lstStyle/>
          <a:p>
            <a:pPr algn="l"/>
            <a:r>
              <a:rPr lang="en-US" altLang="zh-CN" sz="2000" b="1" dirty="0">
                <a:solidFill>
                  <a:srgbClr val="002060"/>
                </a:solidFill>
              </a:rPr>
              <a:t>Probability Distribution</a:t>
            </a:r>
          </a:p>
        </p:txBody>
      </p:sp>
      <p:sp>
        <p:nvSpPr>
          <p:cNvPr id="8" name="文本框 7"/>
          <p:cNvSpPr txBox="1"/>
          <p:nvPr/>
        </p:nvSpPr>
        <p:spPr>
          <a:xfrm>
            <a:off x="5966460" y="5122123"/>
            <a:ext cx="3359150" cy="400110"/>
          </a:xfrm>
          <a:prstGeom prst="rect">
            <a:avLst/>
          </a:prstGeom>
          <a:noFill/>
        </p:spPr>
        <p:txBody>
          <a:bodyPr wrap="square" rtlCol="0">
            <a:spAutoFit/>
          </a:bodyPr>
          <a:lstStyle/>
          <a:p>
            <a:pPr algn="l"/>
            <a:r>
              <a:rPr lang="en-US" altLang="zh-CN" sz="2000" b="1" dirty="0">
                <a:solidFill>
                  <a:srgbClr val="002060"/>
                </a:solidFill>
              </a:rPr>
              <a:t>Objective Function</a:t>
            </a:r>
          </a:p>
        </p:txBody>
      </p:sp>
      <p:sp>
        <p:nvSpPr>
          <p:cNvPr id="10" name="文本框 9"/>
          <p:cNvSpPr txBox="1"/>
          <p:nvPr/>
        </p:nvSpPr>
        <p:spPr>
          <a:xfrm>
            <a:off x="5966460" y="3027680"/>
            <a:ext cx="1990725" cy="398780"/>
          </a:xfrm>
          <a:prstGeom prst="rect">
            <a:avLst/>
          </a:prstGeom>
          <a:noFill/>
        </p:spPr>
        <p:txBody>
          <a:bodyPr wrap="square" rtlCol="0">
            <a:spAutoFit/>
          </a:bodyPr>
          <a:lstStyle/>
          <a:p>
            <a:pPr algn="l"/>
            <a:r>
              <a:rPr lang="en-US" altLang="zh-CN" sz="2000" b="1" dirty="0">
                <a:solidFill>
                  <a:srgbClr val="002060"/>
                </a:solidFill>
              </a:rPr>
              <a:t>Log Likelihood</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sz="3200" dirty="0">
                <a:solidFill>
                  <a:srgbClr val="0070C0"/>
                </a:solidFill>
              </a:rPr>
              <a:t>D</a:t>
            </a:r>
            <a:r>
              <a:rPr lang="en-US" altLang="zh-CN" sz="3200" baseline="30000" dirty="0">
                <a:solidFill>
                  <a:srgbClr val="0070C0"/>
                </a:solidFill>
              </a:rPr>
              <a:t>2</a:t>
            </a:r>
            <a:r>
              <a:rPr lang="en-US" altLang="zh-CN" sz="3200" dirty="0">
                <a:solidFill>
                  <a:srgbClr val="0070C0"/>
                </a:solidFill>
              </a:rPr>
              <a:t>PRI Model</a:t>
            </a:r>
            <a:endParaRPr lang="zh-CN" altLang="en-US" sz="3200" dirty="0">
              <a:solidFill>
                <a:srgbClr val="0070C0"/>
              </a:solidFill>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286723" y="2370877"/>
            <a:ext cx="9688830" cy="2562860"/>
          </a:xfrm>
          <a:prstGeom prst="rect">
            <a:avLst/>
          </a:prstGeom>
        </p:spPr>
      </p:pic>
      <p:grpSp>
        <p:nvGrpSpPr>
          <p:cNvPr id="15" name="组合 14"/>
          <p:cNvGrpSpPr/>
          <p:nvPr/>
        </p:nvGrpSpPr>
        <p:grpSpPr>
          <a:xfrm>
            <a:off x="3372274" y="2066873"/>
            <a:ext cx="3515256" cy="1685917"/>
            <a:chOff x="-55" y="1168"/>
            <a:chExt cx="8354" cy="4005"/>
          </a:xfrm>
        </p:grpSpPr>
        <p:grpSp>
          <p:nvGrpSpPr>
            <p:cNvPr id="22" name="组合 21"/>
            <p:cNvGrpSpPr/>
            <p:nvPr/>
          </p:nvGrpSpPr>
          <p:grpSpPr>
            <a:xfrm>
              <a:off x="1756" y="1168"/>
              <a:ext cx="4731" cy="1457"/>
              <a:chOff x="4036" y="2435"/>
              <a:chExt cx="4731" cy="1457"/>
            </a:xfrm>
          </p:grpSpPr>
          <p:sp>
            <p:nvSpPr>
              <p:cNvPr id="23" name="文本框 22"/>
              <p:cNvSpPr txBox="1"/>
              <p:nvPr/>
            </p:nvSpPr>
            <p:spPr>
              <a:xfrm>
                <a:off x="4036" y="2435"/>
                <a:ext cx="4731" cy="947"/>
              </a:xfrm>
              <a:prstGeom prst="rect">
                <a:avLst/>
              </a:prstGeom>
              <a:noFill/>
            </p:spPr>
            <p:txBody>
              <a:bodyPr wrap="square" rtlCol="0">
                <a:spAutoFit/>
              </a:bodyPr>
              <a:lstStyle/>
              <a:p>
                <a:pPr algn="ctr"/>
                <a:r>
                  <a:rPr lang="en-US" altLang="zh-CN" sz="2000">
                    <a:solidFill>
                      <a:srgbClr val="0070C0"/>
                    </a:solidFill>
                  </a:rPr>
                  <a:t>MLE</a:t>
                </a:r>
              </a:p>
            </p:txBody>
          </p:sp>
          <p:cxnSp>
            <p:nvCxnSpPr>
              <p:cNvPr id="24" name="直接箭头连接符 23"/>
              <p:cNvCxnSpPr>
                <a:stCxn id="25" idx="0"/>
                <a:endCxn id="23" idx="2"/>
              </p:cNvCxnSpPr>
              <p:nvPr/>
            </p:nvCxnSpPr>
            <p:spPr>
              <a:xfrm flipV="1">
                <a:off x="6402" y="3382"/>
                <a:ext cx="0" cy="510"/>
              </a:xfrm>
              <a:prstGeom prst="straightConnector1">
                <a:avLst/>
              </a:prstGeom>
              <a:ln>
                <a:solidFill>
                  <a:schemeClr val="accent5"/>
                </a:solidFill>
                <a:prstDash val="dash"/>
                <a:headEnd type="none"/>
                <a:tailEnd type="none" w="med" len="med"/>
              </a:ln>
            </p:spPr>
            <p:style>
              <a:lnRef idx="1">
                <a:schemeClr val="accent5"/>
              </a:lnRef>
              <a:fillRef idx="0">
                <a:schemeClr val="accent5"/>
              </a:fillRef>
              <a:effectRef idx="0">
                <a:schemeClr val="accent5"/>
              </a:effectRef>
              <a:fontRef idx="minor">
                <a:schemeClr val="tx1"/>
              </a:fontRef>
            </p:style>
          </p:cxnSp>
        </p:grpSp>
        <p:sp>
          <p:nvSpPr>
            <p:cNvPr id="25" name="矩形 24"/>
            <p:cNvSpPr/>
            <p:nvPr/>
          </p:nvSpPr>
          <p:spPr>
            <a:xfrm>
              <a:off x="-55" y="2625"/>
              <a:ext cx="8354" cy="2548"/>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118154" y="1982111"/>
            <a:ext cx="3515256" cy="1770528"/>
            <a:chOff x="-144" y="1208"/>
            <a:chExt cx="8354" cy="4206"/>
          </a:xfrm>
        </p:grpSpPr>
        <p:grpSp>
          <p:nvGrpSpPr>
            <p:cNvPr id="28" name="组合 27"/>
            <p:cNvGrpSpPr/>
            <p:nvPr/>
          </p:nvGrpSpPr>
          <p:grpSpPr>
            <a:xfrm>
              <a:off x="1205" y="1208"/>
              <a:ext cx="5655" cy="1658"/>
              <a:chOff x="3485" y="2475"/>
              <a:chExt cx="5655" cy="1658"/>
            </a:xfrm>
          </p:grpSpPr>
          <p:sp>
            <p:nvSpPr>
              <p:cNvPr id="29" name="文本框 28"/>
              <p:cNvSpPr txBox="1"/>
              <p:nvPr/>
            </p:nvSpPr>
            <p:spPr>
              <a:xfrm>
                <a:off x="3485" y="2475"/>
                <a:ext cx="5655" cy="929"/>
              </a:xfrm>
              <a:prstGeom prst="rect">
                <a:avLst/>
              </a:prstGeom>
              <a:noFill/>
            </p:spPr>
            <p:txBody>
              <a:bodyPr wrap="square" rtlCol="0">
                <a:spAutoFit/>
              </a:bodyPr>
              <a:lstStyle/>
              <a:p>
                <a:pPr algn="l"/>
                <a:r>
                  <a:rPr lang="en-US" altLang="zh-CN" sz="2000">
                    <a:solidFill>
                      <a:srgbClr val="0070C0"/>
                    </a:solidFill>
                  </a:rPr>
                  <a:t>Power-Law Priori</a:t>
                </a:r>
              </a:p>
            </p:txBody>
          </p:sp>
          <p:cxnSp>
            <p:nvCxnSpPr>
              <p:cNvPr id="30" name="直接箭头连接符 29"/>
              <p:cNvCxnSpPr>
                <a:stCxn id="31" idx="0"/>
                <a:endCxn id="29" idx="2"/>
              </p:cNvCxnSpPr>
              <p:nvPr/>
            </p:nvCxnSpPr>
            <p:spPr>
              <a:xfrm flipV="1">
                <a:off x="6313" y="3404"/>
                <a:ext cx="0" cy="729"/>
              </a:xfrm>
              <a:prstGeom prst="straightConnector1">
                <a:avLst/>
              </a:prstGeom>
              <a:ln>
                <a:solidFill>
                  <a:schemeClr val="accent5"/>
                </a:solidFill>
                <a:prstDash val="dash"/>
                <a:headEnd type="none"/>
                <a:tailEnd type="none" w="med" len="med"/>
              </a:ln>
            </p:spPr>
            <p:style>
              <a:lnRef idx="1">
                <a:schemeClr val="accent5"/>
              </a:lnRef>
              <a:fillRef idx="0">
                <a:schemeClr val="accent5"/>
              </a:fillRef>
              <a:effectRef idx="0">
                <a:schemeClr val="accent5"/>
              </a:effectRef>
              <a:fontRef idx="minor">
                <a:schemeClr val="tx1"/>
              </a:fontRef>
            </p:style>
          </p:cxnSp>
        </p:grpSp>
        <p:sp>
          <p:nvSpPr>
            <p:cNvPr id="31" name="矩形 30"/>
            <p:cNvSpPr/>
            <p:nvPr/>
          </p:nvSpPr>
          <p:spPr>
            <a:xfrm>
              <a:off x="-144" y="2866"/>
              <a:ext cx="8354" cy="2548"/>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6163523" y="4498127"/>
            <a:ext cx="3688715" cy="834390"/>
            <a:chOff x="7810" y="5918"/>
            <a:chExt cx="8766" cy="1982"/>
          </a:xfrm>
        </p:grpSpPr>
        <p:sp>
          <p:nvSpPr>
            <p:cNvPr id="34" name="文本框 33"/>
            <p:cNvSpPr txBox="1"/>
            <p:nvPr/>
          </p:nvSpPr>
          <p:spPr>
            <a:xfrm>
              <a:off x="11845" y="6953"/>
              <a:ext cx="4731" cy="947"/>
            </a:xfrm>
            <a:prstGeom prst="rect">
              <a:avLst/>
            </a:prstGeom>
            <a:noFill/>
          </p:spPr>
          <p:txBody>
            <a:bodyPr wrap="square" rtlCol="0">
              <a:spAutoFit/>
            </a:bodyPr>
            <a:lstStyle/>
            <a:p>
              <a:pPr algn="l"/>
              <a:r>
                <a:rPr lang="en-US" altLang="zh-CN" sz="2000">
                  <a:solidFill>
                    <a:srgbClr val="0070C0"/>
                  </a:solidFill>
                </a:rPr>
                <a:t>Data Priori</a:t>
              </a:r>
            </a:p>
          </p:txBody>
        </p:sp>
        <p:cxnSp>
          <p:nvCxnSpPr>
            <p:cNvPr id="35" name="直接箭头连接符 34"/>
            <p:cNvCxnSpPr>
              <a:stCxn id="41" idx="2"/>
              <a:endCxn id="34" idx="1"/>
            </p:cNvCxnSpPr>
            <p:nvPr/>
          </p:nvCxnSpPr>
          <p:spPr>
            <a:xfrm>
              <a:off x="7810" y="5918"/>
              <a:ext cx="4035" cy="1508"/>
            </a:xfrm>
            <a:prstGeom prst="straightConnector1">
              <a:avLst/>
            </a:prstGeom>
            <a:ln>
              <a:solidFill>
                <a:schemeClr val="accent5"/>
              </a:solidFill>
              <a:prstDash val="dash"/>
              <a:headEnd type="none"/>
              <a:tailEnd type="none" w="med" len="med"/>
            </a:ln>
          </p:spPr>
          <p:style>
            <a:lnRef idx="1">
              <a:schemeClr val="accent5"/>
            </a:lnRef>
            <a:fillRef idx="0">
              <a:schemeClr val="accent5"/>
            </a:fillRef>
            <a:effectRef idx="0">
              <a:schemeClr val="accent5"/>
            </a:effectRef>
            <a:fontRef idx="minor">
              <a:schemeClr val="tx1"/>
            </a:fontRef>
          </p:style>
        </p:cxnSp>
      </p:grpSp>
      <p:sp>
        <p:nvSpPr>
          <p:cNvPr id="41" name="矩形 40"/>
          <p:cNvSpPr/>
          <p:nvPr/>
        </p:nvSpPr>
        <p:spPr>
          <a:xfrm>
            <a:off x="3813388" y="3890432"/>
            <a:ext cx="4700270" cy="607695"/>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sz="3200" dirty="0">
                <a:solidFill>
                  <a:srgbClr val="0070C0"/>
                </a:solidFill>
              </a:rPr>
              <a:t>Optimization</a:t>
            </a:r>
          </a:p>
        </p:txBody>
      </p:sp>
      <p:sp>
        <p:nvSpPr>
          <p:cNvPr id="18" name="内容占位符 17"/>
          <p:cNvSpPr>
            <a:spLocks noGrp="1"/>
          </p:cNvSpPr>
          <p:nvPr>
            <p:ph idx="1"/>
            <p:custDataLst>
              <p:tags r:id="rId3"/>
            </p:custDataLst>
          </p:nvPr>
        </p:nvSpPr>
        <p:spPr>
          <a:xfrm>
            <a:off x="636270" y="2618104"/>
            <a:ext cx="1693332" cy="1638300"/>
          </a:xfrm>
        </p:spPr>
        <p:txBody>
          <a:bodyPr/>
          <a:lstStyle/>
          <a:p>
            <a:pPr marL="0" indent="0">
              <a:buNone/>
            </a:pPr>
            <a:r>
              <a:rPr lang="en-US" altLang="zh-CN" sz="2800" dirty="0">
                <a:solidFill>
                  <a:schemeClr val="accent5"/>
                </a:solidFill>
              </a:rPr>
              <a:t>Gradient </a:t>
            </a:r>
            <a:br>
              <a:rPr lang="en-US" altLang="zh-CN" sz="2800" dirty="0">
                <a:solidFill>
                  <a:schemeClr val="accent5"/>
                </a:solidFill>
              </a:rPr>
            </a:br>
            <a:r>
              <a:rPr lang="en-US" altLang="zh-CN" sz="2800" dirty="0">
                <a:solidFill>
                  <a:schemeClr val="accent5"/>
                </a:solidFill>
              </a:rPr>
              <a:t>Descent</a:t>
            </a:r>
          </a:p>
        </p:txBody>
      </p:sp>
      <p:cxnSp>
        <p:nvCxnSpPr>
          <p:cNvPr id="4" name="直接连接符 3"/>
          <p:cNvCxnSpPr/>
          <p:nvPr/>
        </p:nvCxnSpPr>
        <p:spPr>
          <a:xfrm>
            <a:off x="636269" y="3699086"/>
            <a:ext cx="1524000" cy="0"/>
          </a:xfrm>
          <a:prstGeom prst="line">
            <a:avLst/>
          </a:prstGeom>
          <a:ln>
            <a:prstDash val="dash"/>
          </a:ln>
        </p:spPr>
        <p:style>
          <a:lnRef idx="1">
            <a:schemeClr val="accent5"/>
          </a:lnRef>
          <a:fillRef idx="0">
            <a:schemeClr val="accent5"/>
          </a:fillRef>
          <a:effectRef idx="0">
            <a:schemeClr val="accent5"/>
          </a:effectRef>
          <a:fontRef idx="minor">
            <a:schemeClr val="tx1"/>
          </a:fontRef>
        </p:style>
      </p:cxnSp>
      <p:pic>
        <p:nvPicPr>
          <p:cNvPr id="6" name="图片 5">
            <a:extLst>
              <a:ext uri="{FF2B5EF4-FFF2-40B4-BE49-F238E27FC236}">
                <a16:creationId xmlns:a16="http://schemas.microsoft.com/office/drawing/2014/main" id="{2C5D4EC9-40F4-0D42-8FF7-10EEF3C1A278}"/>
              </a:ext>
            </a:extLst>
          </p:cNvPr>
          <p:cNvPicPr>
            <a:picLocks noChangeAspect="1"/>
          </p:cNvPicPr>
          <p:nvPr/>
        </p:nvPicPr>
        <p:blipFill>
          <a:blip r:embed="rId6"/>
          <a:stretch>
            <a:fillRect/>
          </a:stretch>
        </p:blipFill>
        <p:spPr>
          <a:xfrm>
            <a:off x="2329602" y="1689523"/>
            <a:ext cx="9540016" cy="4592744"/>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3"/>
            </p:custDataLst>
          </p:nvPr>
        </p:nvSpPr>
        <p:spPr>
          <a:xfrm>
            <a:off x="5315802" y="3911418"/>
            <a:ext cx="413596" cy="400110"/>
          </a:xfrm>
          <a:prstGeom prst="rect">
            <a:avLst/>
          </a:prstGeom>
          <a:solidFill>
            <a:schemeClr val="accent5">
              <a:lumMod val="60000"/>
              <a:lumOff val="40000"/>
            </a:schemeClr>
          </a:solidFill>
        </p:spPr>
        <p:txBody>
          <a:bodyPr wrap="square" lIns="90000" tIns="46800" rIns="90000" bIns="46800" rtlCol="0" anchor="ctr" anchorCtr="0">
            <a:normAutofit/>
          </a:bodyPr>
          <a:lstStyle>
            <a:defPPr>
              <a:defRPr lang="zh-CN"/>
            </a:defPPr>
            <a:lvl1pPr algn="ctr">
              <a:defRPr sz="2000">
                <a:solidFill>
                  <a:schemeClr val="bg1"/>
                </a:solidFill>
              </a:defRPr>
            </a:lvl1pPr>
          </a:lstStyle>
          <a:p>
            <a:r>
              <a:rPr lang="en-US" altLang="zh-CN"/>
              <a:t>5</a:t>
            </a:r>
            <a:endParaRPr lang="zh-CN" altLang="en-US"/>
          </a:p>
        </p:txBody>
      </p:sp>
      <p:sp>
        <p:nvSpPr>
          <p:cNvPr id="24" name="文本框 23"/>
          <p:cNvSpPr txBox="1"/>
          <p:nvPr>
            <p:custDataLst>
              <p:tags r:id="rId4"/>
            </p:custDataLst>
          </p:nvPr>
        </p:nvSpPr>
        <p:spPr>
          <a:xfrm>
            <a:off x="1977678" y="2733171"/>
            <a:ext cx="413596" cy="400110"/>
          </a:xfrm>
          <a:prstGeom prst="rect">
            <a:avLst/>
          </a:prstGeom>
          <a:solidFill>
            <a:schemeClr val="accent5">
              <a:lumMod val="60000"/>
              <a:lumOff val="40000"/>
            </a:schemeClr>
          </a:solidFill>
        </p:spPr>
        <p:txBody>
          <a:bodyPr wrap="square" lIns="90000" tIns="46800" rIns="90000" bIns="46800" rtlCol="0" anchor="ctr" anchorCtr="0">
            <a:normAutofit/>
          </a:bodyPr>
          <a:lstStyle>
            <a:defPPr>
              <a:defRPr lang="zh-CN"/>
            </a:defPPr>
            <a:lvl1pPr algn="ctr">
              <a:defRPr sz="2000">
                <a:solidFill>
                  <a:schemeClr val="bg1"/>
                </a:solidFill>
              </a:defRPr>
            </a:lvl1pPr>
          </a:lstStyle>
          <a:p>
            <a:r>
              <a:rPr lang="en-US" altLang="zh-CN"/>
              <a:t>1</a:t>
            </a:r>
            <a:endParaRPr lang="zh-CN" altLang="en-US"/>
          </a:p>
        </p:txBody>
      </p:sp>
      <p:sp>
        <p:nvSpPr>
          <p:cNvPr id="25" name="文本框 24"/>
          <p:cNvSpPr txBox="1"/>
          <p:nvPr>
            <p:custDataLst>
              <p:tags r:id="rId5"/>
            </p:custDataLst>
          </p:nvPr>
        </p:nvSpPr>
        <p:spPr>
          <a:xfrm>
            <a:off x="1972593" y="3911418"/>
            <a:ext cx="413596" cy="400110"/>
          </a:xfrm>
          <a:prstGeom prst="rect">
            <a:avLst/>
          </a:prstGeom>
          <a:solidFill>
            <a:schemeClr val="accent5">
              <a:lumMod val="60000"/>
              <a:lumOff val="40000"/>
            </a:schemeClr>
          </a:solidFill>
        </p:spPr>
        <p:txBody>
          <a:bodyPr wrap="square" lIns="90000" tIns="46800" rIns="90000" bIns="46800" rtlCol="0" anchor="ctr" anchorCtr="0">
            <a:normAutofit/>
          </a:bodyPr>
          <a:lstStyle>
            <a:defPPr>
              <a:defRPr lang="zh-CN"/>
            </a:defPPr>
            <a:lvl1pPr algn="ctr">
              <a:defRPr sz="2000">
                <a:solidFill>
                  <a:schemeClr val="bg1"/>
                </a:solidFill>
              </a:defRPr>
            </a:lvl1pPr>
          </a:lstStyle>
          <a:p>
            <a:r>
              <a:rPr lang="en-US" altLang="zh-CN"/>
              <a:t>4</a:t>
            </a:r>
            <a:endParaRPr lang="zh-CN" altLang="en-US"/>
          </a:p>
        </p:txBody>
      </p:sp>
      <p:sp>
        <p:nvSpPr>
          <p:cNvPr id="26" name="文本框 25"/>
          <p:cNvSpPr txBox="1"/>
          <p:nvPr>
            <p:custDataLst>
              <p:tags r:id="rId6"/>
            </p:custDataLst>
          </p:nvPr>
        </p:nvSpPr>
        <p:spPr>
          <a:xfrm>
            <a:off x="5314497" y="2733171"/>
            <a:ext cx="413596" cy="400110"/>
          </a:xfrm>
          <a:prstGeom prst="rect">
            <a:avLst/>
          </a:prstGeom>
          <a:solidFill>
            <a:schemeClr val="accent5">
              <a:lumMod val="60000"/>
              <a:lumOff val="40000"/>
            </a:schemeClr>
          </a:solidFill>
        </p:spPr>
        <p:txBody>
          <a:bodyPr wrap="square" lIns="90000" tIns="46800" rIns="90000" bIns="46800" rtlCol="0" anchor="ctr" anchorCtr="0">
            <a:normAutofit/>
          </a:bodyPr>
          <a:lstStyle>
            <a:defPPr>
              <a:defRPr lang="zh-CN"/>
            </a:defPPr>
            <a:lvl1pPr algn="ctr">
              <a:defRPr sz="2000">
                <a:solidFill>
                  <a:schemeClr val="bg1"/>
                </a:solidFill>
              </a:defRPr>
            </a:lvl1pPr>
          </a:lstStyle>
          <a:p>
            <a:r>
              <a:rPr lang="en-US" altLang="zh-CN"/>
              <a:t>2</a:t>
            </a:r>
            <a:endParaRPr lang="zh-CN" altLang="en-US"/>
          </a:p>
        </p:txBody>
      </p:sp>
      <p:sp>
        <p:nvSpPr>
          <p:cNvPr id="27" name="文本框 26"/>
          <p:cNvSpPr txBox="1"/>
          <p:nvPr>
            <p:custDataLst>
              <p:tags r:id="rId7"/>
            </p:custDataLst>
          </p:nvPr>
        </p:nvSpPr>
        <p:spPr>
          <a:xfrm>
            <a:off x="8330489" y="2733171"/>
            <a:ext cx="413596" cy="400110"/>
          </a:xfrm>
          <a:prstGeom prst="rect">
            <a:avLst/>
          </a:prstGeom>
          <a:solidFill>
            <a:schemeClr val="accent5">
              <a:lumMod val="60000"/>
              <a:lumOff val="40000"/>
            </a:schemeClr>
          </a:solidFill>
        </p:spPr>
        <p:txBody>
          <a:bodyPr wrap="square" lIns="90000" tIns="46800" rIns="90000" bIns="46800" rtlCol="0" anchor="ctr" anchorCtr="0">
            <a:normAutofit/>
          </a:bodyPr>
          <a:lstStyle>
            <a:defPPr>
              <a:defRPr lang="zh-CN"/>
            </a:defPPr>
            <a:lvl1pPr algn="ctr">
              <a:defRPr sz="2000">
                <a:solidFill>
                  <a:schemeClr val="bg1"/>
                </a:solidFill>
              </a:defRPr>
            </a:lvl1pPr>
          </a:lstStyle>
          <a:p>
            <a:r>
              <a:rPr lang="en-US" altLang="zh-CN"/>
              <a:t>3</a:t>
            </a:r>
            <a:endParaRPr lang="zh-CN" altLang="en-US"/>
          </a:p>
        </p:txBody>
      </p:sp>
      <p:sp>
        <p:nvSpPr>
          <p:cNvPr id="28" name="文本框 27"/>
          <p:cNvSpPr txBox="1"/>
          <p:nvPr>
            <p:custDataLst>
              <p:tags r:id="rId8"/>
            </p:custDataLst>
          </p:nvPr>
        </p:nvSpPr>
        <p:spPr>
          <a:xfrm>
            <a:off x="8836660" y="2719070"/>
            <a:ext cx="3033395" cy="40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ormAutofit/>
          </a:bodyPr>
          <a:lstStyle>
            <a:defPPr>
              <a:defRPr lang="zh-CN"/>
            </a:defPPr>
            <a:lvl1pPr>
              <a:lnSpc>
                <a:spcPct val="100000"/>
              </a:lnSpc>
              <a:spcBef>
                <a:spcPct val="0"/>
              </a:spcBef>
              <a:buFontTx/>
              <a:buNone/>
              <a:defRPr sz="2000" b="0">
                <a:solidFill>
                  <a:schemeClr val="tx1">
                    <a:lumMod val="50000"/>
                    <a:lumOff val="50000"/>
                  </a:schemeClr>
                </a:solidFill>
              </a:defRPr>
            </a:lvl1pPr>
            <a:lvl2pPr marL="457200" defTabSz="913765"/>
            <a:lvl3pPr marL="914400" defTabSz="913765"/>
            <a:lvl4pPr marL="1371600" defTabSz="913765"/>
            <a:lvl5pPr marL="1828800" defTabSz="913765"/>
            <a:lvl6pPr marL="2286000" defTabSz="913765"/>
            <a:lvl7pPr marL="2743200" defTabSz="913765"/>
            <a:lvl8pPr marL="3200400" defTabSz="913765"/>
            <a:lvl9pPr marL="3657600" defTabSz="913765"/>
          </a:lstStyle>
          <a:p>
            <a:r>
              <a:rPr lang="en-US" altLang="zh-CN">
                <a:solidFill>
                  <a:srgbClr val="002060"/>
                </a:solidFill>
              </a:rPr>
              <a:t>Network Inference</a:t>
            </a:r>
          </a:p>
        </p:txBody>
      </p:sp>
      <p:sp>
        <p:nvSpPr>
          <p:cNvPr id="29" name="文本框 28"/>
          <p:cNvSpPr txBox="1"/>
          <p:nvPr>
            <p:custDataLst>
              <p:tags r:id="rId9"/>
            </p:custDataLst>
          </p:nvPr>
        </p:nvSpPr>
        <p:spPr>
          <a:xfrm>
            <a:off x="5823805" y="3900839"/>
            <a:ext cx="2333028"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ormAutofit/>
          </a:bodyPr>
          <a:lstStyle>
            <a:defPPr>
              <a:defRPr lang="zh-CN"/>
            </a:defPPr>
            <a:lvl1pPr>
              <a:lnSpc>
                <a:spcPct val="100000"/>
              </a:lnSpc>
              <a:spcBef>
                <a:spcPct val="0"/>
              </a:spcBef>
              <a:buFontTx/>
              <a:buNone/>
              <a:defRPr sz="2000" b="0">
                <a:solidFill>
                  <a:schemeClr val="tx1">
                    <a:lumMod val="50000"/>
                    <a:lumOff val="50000"/>
                  </a:schemeClr>
                </a:solidFill>
              </a:defRPr>
            </a:lvl1pPr>
            <a:lvl2pPr marL="457200" defTabSz="913765"/>
            <a:lvl3pPr marL="914400" defTabSz="913765"/>
            <a:lvl4pPr marL="1371600" defTabSz="913765"/>
            <a:lvl5pPr marL="1828800" defTabSz="913765"/>
            <a:lvl6pPr marL="2286000" defTabSz="913765"/>
            <a:lvl7pPr marL="2743200" defTabSz="913765"/>
            <a:lvl8pPr marL="3200400" defTabSz="913765"/>
            <a:lvl9pPr marL="3657600" defTabSz="913765"/>
          </a:lstStyle>
          <a:p>
            <a:r>
              <a:rPr lang="en-US" altLang="zh-CN">
                <a:solidFill>
                  <a:srgbClr val="002060"/>
                </a:solidFill>
              </a:rPr>
              <a:t>Experiments</a:t>
            </a:r>
          </a:p>
        </p:txBody>
      </p:sp>
      <p:sp>
        <p:nvSpPr>
          <p:cNvPr id="30" name="文本框 29"/>
          <p:cNvSpPr txBox="1"/>
          <p:nvPr>
            <p:custDataLst>
              <p:tags r:id="rId10"/>
            </p:custDataLst>
          </p:nvPr>
        </p:nvSpPr>
        <p:spPr>
          <a:xfrm>
            <a:off x="5804875" y="2718931"/>
            <a:ext cx="2333028"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ormAutofit/>
          </a:bodyPr>
          <a:lstStyle>
            <a:defPPr>
              <a:defRPr lang="zh-CN"/>
            </a:defPPr>
            <a:lvl1pPr>
              <a:lnSpc>
                <a:spcPct val="100000"/>
              </a:lnSpc>
              <a:spcBef>
                <a:spcPct val="0"/>
              </a:spcBef>
              <a:buFontTx/>
              <a:buNone/>
              <a:defRPr sz="2000" b="0">
                <a:solidFill>
                  <a:schemeClr val="tx1">
                    <a:lumMod val="50000"/>
                    <a:lumOff val="50000"/>
                  </a:schemeClr>
                </a:solidFill>
              </a:defRPr>
            </a:lvl1pPr>
            <a:lvl2pPr marL="457200" defTabSz="913765"/>
            <a:lvl3pPr marL="914400" defTabSz="913765"/>
            <a:lvl4pPr marL="1371600" defTabSz="913765"/>
            <a:lvl5pPr marL="1828800" defTabSz="913765"/>
            <a:lvl6pPr marL="2286000" defTabSz="913765"/>
            <a:lvl7pPr marL="2743200" defTabSz="913765"/>
            <a:lvl8pPr marL="3200400" defTabSz="913765"/>
            <a:lvl9pPr marL="3657600" defTabSz="913765"/>
          </a:lstStyle>
          <a:p>
            <a:r>
              <a:rPr lang="en-US" altLang="zh-CN">
                <a:solidFill>
                  <a:srgbClr val="002060"/>
                </a:solidFill>
              </a:rPr>
              <a:t>Model Construction</a:t>
            </a:r>
          </a:p>
        </p:txBody>
      </p:sp>
      <p:sp>
        <p:nvSpPr>
          <p:cNvPr id="31" name="文本框 30"/>
          <p:cNvSpPr txBox="1"/>
          <p:nvPr>
            <p:custDataLst>
              <p:tags r:id="rId11"/>
            </p:custDataLst>
          </p:nvPr>
        </p:nvSpPr>
        <p:spPr>
          <a:xfrm>
            <a:off x="2482853" y="2718931"/>
            <a:ext cx="2333028"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ormAutofit/>
          </a:bodyPr>
          <a:lstStyle>
            <a:defPPr>
              <a:defRPr lang="zh-CN"/>
            </a:defPPr>
            <a:lvl1pPr>
              <a:lnSpc>
                <a:spcPct val="100000"/>
              </a:lnSpc>
              <a:spcBef>
                <a:spcPct val="0"/>
              </a:spcBef>
              <a:buFontTx/>
              <a:buNone/>
              <a:defRPr sz="2000" b="0">
                <a:solidFill>
                  <a:schemeClr val="tx1">
                    <a:lumMod val="50000"/>
                    <a:lumOff val="50000"/>
                  </a:schemeClr>
                </a:solidFill>
              </a:defRPr>
            </a:lvl1pPr>
            <a:lvl2pPr marL="457200" defTabSz="913765"/>
            <a:lvl3pPr marL="914400" defTabSz="913765"/>
            <a:lvl4pPr marL="1371600" defTabSz="913765"/>
            <a:lvl5pPr marL="1828800" defTabSz="913765"/>
            <a:lvl6pPr marL="2286000" defTabSz="913765"/>
            <a:lvl7pPr marL="2743200" defTabSz="913765"/>
            <a:lvl8pPr marL="3200400" defTabSz="913765"/>
            <a:lvl9pPr marL="3657600" defTabSz="913765"/>
          </a:lstStyle>
          <a:p>
            <a:r>
              <a:rPr lang="en-US" altLang="zh-CN" dirty="0">
                <a:solidFill>
                  <a:srgbClr val="002060"/>
                </a:solidFill>
              </a:rPr>
              <a:t>Motivations</a:t>
            </a:r>
          </a:p>
        </p:txBody>
      </p:sp>
      <p:sp>
        <p:nvSpPr>
          <p:cNvPr id="32" name="文本框 31"/>
          <p:cNvSpPr txBox="1"/>
          <p:nvPr>
            <p:custDataLst>
              <p:tags r:id="rId12"/>
            </p:custDataLst>
          </p:nvPr>
        </p:nvSpPr>
        <p:spPr>
          <a:xfrm>
            <a:off x="2477768" y="3900839"/>
            <a:ext cx="2333028"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ormAutofit/>
          </a:bodyPr>
          <a:lstStyle>
            <a:defPPr>
              <a:defRPr lang="zh-CN"/>
            </a:defPPr>
            <a:lvl1pPr>
              <a:lnSpc>
                <a:spcPct val="100000"/>
              </a:lnSpc>
              <a:spcBef>
                <a:spcPct val="0"/>
              </a:spcBef>
              <a:buFontTx/>
              <a:buNone/>
              <a:defRPr sz="2000" b="0">
                <a:solidFill>
                  <a:schemeClr val="tx1">
                    <a:lumMod val="50000"/>
                    <a:lumOff val="50000"/>
                  </a:schemeClr>
                </a:solidFill>
              </a:defRPr>
            </a:lvl1pPr>
            <a:lvl2pPr marL="457200" defTabSz="913765"/>
            <a:lvl3pPr marL="914400" defTabSz="913765"/>
            <a:lvl4pPr marL="1371600" defTabSz="913765"/>
            <a:lvl5pPr marL="1828800" defTabSz="913765"/>
            <a:lvl6pPr marL="2286000" defTabSz="913765"/>
            <a:lvl7pPr marL="2743200" defTabSz="913765"/>
            <a:lvl8pPr marL="3200400" defTabSz="913765"/>
            <a:lvl9pPr marL="3657600" defTabSz="913765"/>
          </a:lstStyle>
          <a:p>
            <a:r>
              <a:rPr lang="en-US" altLang="zh-CN">
                <a:solidFill>
                  <a:srgbClr val="002060"/>
                </a:solidFill>
              </a:rPr>
              <a:t>Data Description</a:t>
            </a:r>
          </a:p>
        </p:txBody>
      </p:sp>
      <p:sp>
        <p:nvSpPr>
          <p:cNvPr id="33" name="文本框 32"/>
          <p:cNvSpPr txBox="1"/>
          <p:nvPr>
            <p:custDataLst>
              <p:tags r:id="rId13"/>
            </p:custDataLst>
          </p:nvPr>
        </p:nvSpPr>
        <p:spPr>
          <a:xfrm>
            <a:off x="870392" y="582750"/>
            <a:ext cx="5225608" cy="646331"/>
          </a:xfrm>
          <a:prstGeom prst="rect">
            <a:avLst/>
          </a:prstGeom>
          <a:solidFill>
            <a:schemeClr val="bg1"/>
          </a:solidFill>
        </p:spPr>
        <p:txBody>
          <a:bodyPr lIns="90000" tIns="46800" rIns="90000" bIns="46800" anchor="ctr" anchorCtr="0">
            <a:normAutofit fontScale="97500"/>
          </a:bodyPr>
          <a:lstStyle>
            <a:defPPr>
              <a:defRPr lang="zh-CN"/>
            </a:defPPr>
            <a:lvl1pPr defTabSz="182880">
              <a:lnSpc>
                <a:spcPct val="90000"/>
              </a:lnSpc>
              <a:spcBef>
                <a:spcPct val="0"/>
              </a:spcBef>
              <a:buNone/>
              <a:defRPr sz="4000">
                <a:solidFill>
                  <a:schemeClr val="tx1">
                    <a:lumMod val="65000"/>
                    <a:lumOff val="35000"/>
                  </a:schemeClr>
                </a:solidFill>
                <a:latin typeface="+mj-lt"/>
                <a:ea typeface="+mj-ea"/>
                <a:cs typeface="+mj-cs"/>
              </a:defRPr>
            </a:lvl1pPr>
          </a:lstStyle>
          <a:p>
            <a:r>
              <a:rPr lang="en-US" altLang="zh-CN">
                <a:solidFill>
                  <a:schemeClr val="accent5"/>
                </a:solidFill>
              </a:rPr>
              <a:t>CONTENT</a:t>
            </a:r>
          </a:p>
        </p:txBody>
      </p:sp>
      <p:sp>
        <p:nvSpPr>
          <p:cNvPr id="13" name="文本框 12">
            <a:extLst>
              <a:ext uri="{FF2B5EF4-FFF2-40B4-BE49-F238E27FC236}">
                <a16:creationId xmlns:a16="http://schemas.microsoft.com/office/drawing/2014/main" id="{9FADF728-12E6-0246-9DED-22715872FF5F}"/>
              </a:ext>
            </a:extLst>
          </p:cNvPr>
          <p:cNvSpPr txBox="1"/>
          <p:nvPr>
            <p:custDataLst>
              <p:tags r:id="rId14"/>
            </p:custDataLst>
          </p:nvPr>
        </p:nvSpPr>
        <p:spPr>
          <a:xfrm>
            <a:off x="8330489" y="3903020"/>
            <a:ext cx="413596" cy="400110"/>
          </a:xfrm>
          <a:prstGeom prst="rect">
            <a:avLst/>
          </a:prstGeom>
          <a:solidFill>
            <a:schemeClr val="accent5">
              <a:lumMod val="60000"/>
              <a:lumOff val="40000"/>
            </a:schemeClr>
          </a:solidFill>
        </p:spPr>
        <p:txBody>
          <a:bodyPr wrap="square" lIns="90000" tIns="46800" rIns="90000" bIns="46800" rtlCol="0" anchor="ctr" anchorCtr="0">
            <a:normAutofit/>
          </a:bodyPr>
          <a:lstStyle>
            <a:defPPr>
              <a:defRPr lang="zh-CN"/>
            </a:defPPr>
            <a:lvl1pPr algn="ctr">
              <a:defRPr sz="2000">
                <a:solidFill>
                  <a:schemeClr val="bg1"/>
                </a:solidFill>
              </a:defRPr>
            </a:lvl1pPr>
          </a:lstStyle>
          <a:p>
            <a:r>
              <a:rPr lang="en-US" altLang="zh-CN" dirty="0"/>
              <a:t>6</a:t>
            </a:r>
            <a:endParaRPr lang="zh-CN" altLang="en-US" dirty="0"/>
          </a:p>
        </p:txBody>
      </p:sp>
      <p:sp>
        <p:nvSpPr>
          <p:cNvPr id="14" name="文本框 13">
            <a:extLst>
              <a:ext uri="{FF2B5EF4-FFF2-40B4-BE49-F238E27FC236}">
                <a16:creationId xmlns:a16="http://schemas.microsoft.com/office/drawing/2014/main" id="{9EE87C5F-8B13-754B-A1B6-7444004582FD}"/>
              </a:ext>
            </a:extLst>
          </p:cNvPr>
          <p:cNvSpPr txBox="1"/>
          <p:nvPr>
            <p:custDataLst>
              <p:tags r:id="rId15"/>
            </p:custDataLst>
          </p:nvPr>
        </p:nvSpPr>
        <p:spPr>
          <a:xfrm>
            <a:off x="8838492" y="3892441"/>
            <a:ext cx="2333028"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ormAutofit/>
          </a:bodyPr>
          <a:lstStyle>
            <a:defPPr>
              <a:defRPr lang="zh-CN"/>
            </a:defPPr>
            <a:lvl1pPr>
              <a:lnSpc>
                <a:spcPct val="100000"/>
              </a:lnSpc>
              <a:spcBef>
                <a:spcPct val="0"/>
              </a:spcBef>
              <a:buFontTx/>
              <a:buNone/>
              <a:defRPr sz="2000" b="0">
                <a:solidFill>
                  <a:schemeClr val="tx1">
                    <a:lumMod val="50000"/>
                    <a:lumOff val="50000"/>
                  </a:schemeClr>
                </a:solidFill>
              </a:defRPr>
            </a:lvl1pPr>
            <a:lvl2pPr marL="457200" defTabSz="913765"/>
            <a:lvl3pPr marL="914400" defTabSz="913765"/>
            <a:lvl4pPr marL="1371600" defTabSz="913765"/>
            <a:lvl5pPr marL="1828800" defTabSz="913765"/>
            <a:lvl6pPr marL="2286000" defTabSz="913765"/>
            <a:lvl7pPr marL="2743200" defTabSz="913765"/>
            <a:lvl8pPr marL="3200400" defTabSz="913765"/>
            <a:lvl9pPr marL="3657600" defTabSz="913765"/>
          </a:lstStyle>
          <a:p>
            <a:r>
              <a:rPr lang="en-US" altLang="zh-CN" dirty="0">
                <a:solidFill>
                  <a:srgbClr val="002060"/>
                </a:solidFill>
              </a:rPr>
              <a:t>Conclusions</a:t>
            </a:r>
          </a:p>
        </p:txBody>
      </p:sp>
      <p:sp>
        <p:nvSpPr>
          <p:cNvPr id="15" name="文本框 14">
            <a:extLst>
              <a:ext uri="{FF2B5EF4-FFF2-40B4-BE49-F238E27FC236}">
                <a16:creationId xmlns:a16="http://schemas.microsoft.com/office/drawing/2014/main" id="{06AAD82A-BDBC-3848-8E64-36AC66045C96}"/>
              </a:ext>
            </a:extLst>
          </p:cNvPr>
          <p:cNvSpPr txBox="1"/>
          <p:nvPr>
            <p:custDataLst>
              <p:tags r:id="rId16"/>
            </p:custDataLst>
          </p:nvPr>
        </p:nvSpPr>
        <p:spPr>
          <a:xfrm>
            <a:off x="1972593" y="5091846"/>
            <a:ext cx="413596" cy="400110"/>
          </a:xfrm>
          <a:prstGeom prst="rect">
            <a:avLst/>
          </a:prstGeom>
          <a:solidFill>
            <a:schemeClr val="accent5">
              <a:lumMod val="60000"/>
              <a:lumOff val="40000"/>
            </a:schemeClr>
          </a:solidFill>
        </p:spPr>
        <p:txBody>
          <a:bodyPr wrap="square" lIns="90000" tIns="46800" rIns="90000" bIns="46800" rtlCol="0" anchor="ctr" anchorCtr="0">
            <a:normAutofit/>
          </a:bodyPr>
          <a:lstStyle>
            <a:defPPr>
              <a:defRPr lang="zh-CN"/>
            </a:defPPr>
            <a:lvl1pPr algn="ctr">
              <a:defRPr sz="2000">
                <a:solidFill>
                  <a:schemeClr val="bg1"/>
                </a:solidFill>
              </a:defRPr>
            </a:lvl1pPr>
          </a:lstStyle>
          <a:p>
            <a:r>
              <a:rPr lang="en-US" altLang="zh-CN" dirty="0"/>
              <a:t>7</a:t>
            </a:r>
            <a:endParaRPr lang="zh-CN" altLang="en-US" dirty="0"/>
          </a:p>
        </p:txBody>
      </p:sp>
      <p:sp>
        <p:nvSpPr>
          <p:cNvPr id="16" name="文本框 15">
            <a:extLst>
              <a:ext uri="{FF2B5EF4-FFF2-40B4-BE49-F238E27FC236}">
                <a16:creationId xmlns:a16="http://schemas.microsoft.com/office/drawing/2014/main" id="{00C7A003-9541-0E45-ABFB-8A0ECFD27E06}"/>
              </a:ext>
            </a:extLst>
          </p:cNvPr>
          <p:cNvSpPr txBox="1"/>
          <p:nvPr>
            <p:custDataLst>
              <p:tags r:id="rId17"/>
            </p:custDataLst>
          </p:nvPr>
        </p:nvSpPr>
        <p:spPr>
          <a:xfrm>
            <a:off x="2477768" y="5081267"/>
            <a:ext cx="2333028"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ormAutofit/>
          </a:bodyPr>
          <a:lstStyle>
            <a:defPPr>
              <a:defRPr lang="zh-CN"/>
            </a:defPPr>
            <a:lvl1pPr>
              <a:lnSpc>
                <a:spcPct val="100000"/>
              </a:lnSpc>
              <a:spcBef>
                <a:spcPct val="0"/>
              </a:spcBef>
              <a:buFontTx/>
              <a:buNone/>
              <a:defRPr sz="2000" b="0">
                <a:solidFill>
                  <a:schemeClr val="tx1">
                    <a:lumMod val="50000"/>
                    <a:lumOff val="50000"/>
                  </a:schemeClr>
                </a:solidFill>
              </a:defRPr>
            </a:lvl1pPr>
            <a:lvl2pPr marL="457200" defTabSz="913765"/>
            <a:lvl3pPr marL="914400" defTabSz="913765"/>
            <a:lvl4pPr marL="1371600" defTabSz="913765"/>
            <a:lvl5pPr marL="1828800" defTabSz="913765"/>
            <a:lvl6pPr marL="2286000" defTabSz="913765"/>
            <a:lvl7pPr marL="2743200" defTabSz="913765"/>
            <a:lvl8pPr marL="3200400" defTabSz="913765"/>
            <a:lvl9pPr marL="3657600" defTabSz="913765"/>
          </a:lstStyle>
          <a:p>
            <a:r>
              <a:rPr lang="en-US" altLang="zh-CN" dirty="0">
                <a:solidFill>
                  <a:srgbClr val="002060"/>
                </a:solidFill>
              </a:rPr>
              <a:t>Extensions</a:t>
            </a: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normAutofit/>
          </a:bodyPr>
          <a:lstStyle/>
          <a:p>
            <a:r>
              <a:rPr lang="en-US" altLang="zh-CN" b="1">
                <a:solidFill>
                  <a:schemeClr val="bg1"/>
                </a:solidFill>
              </a:rPr>
              <a:t>Data Description</a:t>
            </a:r>
          </a:p>
        </p:txBody>
      </p:sp>
      <p:sp>
        <p:nvSpPr>
          <p:cNvPr id="3" name="文本占位符 2"/>
          <p:cNvSpPr>
            <a:spLocks noGrp="1"/>
          </p:cNvSpPr>
          <p:nvPr>
            <p:ph type="body" idx="1"/>
            <p:custDataLst>
              <p:tags r:id="rId4"/>
            </p:custDataLst>
          </p:nvPr>
        </p:nvSpPr>
        <p:spPr/>
        <p:txBody>
          <a:bodyPr/>
          <a:lstStyle/>
          <a:p>
            <a:r>
              <a:rPr lang="en-US" altLang="zh-CN"/>
              <a:t>FOUR</a:t>
            </a: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0070C0"/>
                </a:solidFill>
              </a:rPr>
              <a:t>Data Description</a:t>
            </a:r>
          </a:p>
        </p:txBody>
      </p:sp>
      <p:sp>
        <p:nvSpPr>
          <p:cNvPr id="3" name="内容占位符 2"/>
          <p:cNvSpPr>
            <a:spLocks noGrp="1"/>
          </p:cNvSpPr>
          <p:nvPr>
            <p:ph idx="1"/>
          </p:nvPr>
        </p:nvSpPr>
        <p:spPr>
          <a:xfrm>
            <a:off x="196003" y="1314027"/>
            <a:ext cx="6080970" cy="5188373"/>
          </a:xfrm>
        </p:spPr>
        <p:txBody>
          <a:bodyPr>
            <a:normAutofit fontScale="92500" lnSpcReduction="10000"/>
          </a:bodyPr>
          <a:lstStyle/>
          <a:p>
            <a:pPr marL="0" indent="0">
              <a:buNone/>
            </a:pPr>
            <a:r>
              <a:rPr lang="en-US" altLang="zh-CN" b="1" dirty="0">
                <a:solidFill>
                  <a:schemeClr val="accent5"/>
                </a:solidFill>
                <a:sym typeface="+mn-ea"/>
              </a:rPr>
              <a:t>Population Data</a:t>
            </a:r>
            <a:endParaRPr lang="zh-CN" altLang="en-US" dirty="0">
              <a:solidFill>
                <a:schemeClr val="accent5"/>
              </a:solidFill>
              <a:sym typeface="+mn-ea"/>
            </a:endParaRPr>
          </a:p>
          <a:p>
            <a:pPr marL="0" indent="0">
              <a:buNone/>
            </a:pPr>
            <a:r>
              <a:rPr lang="en-US" altLang="zh-CN" dirty="0">
                <a:solidFill>
                  <a:srgbClr val="002060"/>
                </a:solidFill>
                <a:sym typeface="+mn-ea"/>
              </a:rPr>
              <a:t>Population data of 127 administrative urban zones in Shenzhen, with over 11 million residents</a:t>
            </a:r>
            <a:endParaRPr lang="zh-CN" altLang="en-US" dirty="0">
              <a:solidFill>
                <a:srgbClr val="002060"/>
              </a:solidFill>
            </a:endParaRPr>
          </a:p>
          <a:p>
            <a:pPr marL="0" indent="0">
              <a:buNone/>
            </a:pPr>
            <a:r>
              <a:rPr lang="en-US" altLang="zh-CN" b="1" dirty="0">
                <a:solidFill>
                  <a:schemeClr val="accent5"/>
                </a:solidFill>
                <a:sym typeface="+mn-ea"/>
              </a:rPr>
              <a:t>Epidemic Data</a:t>
            </a:r>
            <a:endParaRPr lang="en-US" altLang="zh-CN" dirty="0">
              <a:solidFill>
                <a:schemeClr val="accent5"/>
              </a:solidFill>
              <a:sym typeface="+mn-ea"/>
            </a:endParaRPr>
          </a:p>
          <a:p>
            <a:pPr marL="0" indent="0">
              <a:buNone/>
            </a:pPr>
            <a:r>
              <a:rPr lang="en-US" altLang="zh-CN" sz="2100" dirty="0">
                <a:solidFill>
                  <a:srgbClr val="002060"/>
                </a:solidFill>
                <a:sym typeface="+mn-ea"/>
              </a:rPr>
              <a:t>Record of outpatient clinic in Shenzhen (2014.2-2014.9), 1st outbreak: March - May, 479 thou.; 2nd outbreak: May - August, 567 thou.</a:t>
            </a:r>
          </a:p>
          <a:p>
            <a:pPr marL="0" indent="0">
              <a:buNone/>
            </a:pPr>
            <a:r>
              <a:rPr lang="en-US" altLang="zh-CN" b="1" dirty="0">
                <a:solidFill>
                  <a:schemeClr val="accent5"/>
                </a:solidFill>
                <a:sym typeface="+mn-ea"/>
              </a:rPr>
              <a:t>Behavior Data</a:t>
            </a:r>
            <a:endParaRPr lang="zh-CN" altLang="en-US" dirty="0"/>
          </a:p>
          <a:p>
            <a:pPr marL="0" indent="0">
              <a:buNone/>
            </a:pPr>
            <a:r>
              <a:rPr lang="en-US" altLang="zh-CN" sz="2100" dirty="0">
                <a:solidFill>
                  <a:srgbClr val="002060"/>
                </a:solidFill>
                <a:sym typeface="+mn-ea"/>
              </a:rPr>
              <a:t>Mobile location data in Shenzhen, one week in 2013.4</a:t>
            </a:r>
            <a:endParaRPr lang="zh-CN" altLang="en-US" sz="2100" dirty="0">
              <a:solidFill>
                <a:srgbClr val="002060"/>
              </a:solidFill>
              <a:sym typeface="+mn-ea"/>
            </a:endParaRPr>
          </a:p>
          <a:p>
            <a:pPr marL="0" indent="0">
              <a:spcBef>
                <a:spcPts val="0"/>
              </a:spcBef>
              <a:buNone/>
            </a:pPr>
            <a:r>
              <a:rPr lang="en-US" altLang="zh-CN" sz="2100" dirty="0">
                <a:solidFill>
                  <a:srgbClr val="002060"/>
                </a:solidFill>
                <a:sym typeface="+mn-ea"/>
              </a:rPr>
              <a:t>Taxi trajectory data in Shenzhen, one week in 2014.4</a:t>
            </a:r>
            <a:endParaRPr lang="zh-CN" altLang="en-US" sz="2100" dirty="0">
              <a:solidFill>
                <a:srgbClr val="002060"/>
              </a:solidFill>
              <a:sym typeface="+mn-ea"/>
            </a:endParaRPr>
          </a:p>
          <a:p>
            <a:pPr marL="0" indent="0">
              <a:buNone/>
            </a:pPr>
            <a:r>
              <a:rPr lang="en-US" altLang="zh-CN" b="1" dirty="0">
                <a:solidFill>
                  <a:schemeClr val="accent5"/>
                </a:solidFill>
              </a:rPr>
              <a:t>Location Data</a:t>
            </a:r>
            <a:endParaRPr lang="zh-CN" altLang="en-US" dirty="0"/>
          </a:p>
          <a:p>
            <a:pPr marL="0" indent="0">
              <a:buNone/>
            </a:pPr>
            <a:r>
              <a:rPr lang="en-US" dirty="0">
                <a:solidFill>
                  <a:srgbClr val="002060"/>
                </a:solidFill>
              </a:rPr>
              <a:t>Partition of more than 700 transportation analyze zones (TAZ) in Shenzhen </a:t>
            </a:r>
            <a:endParaRPr lang="zh-CN" altLang="en-US" dirty="0">
              <a:solidFill>
                <a:srgbClr val="002060"/>
              </a:solidFill>
            </a:endParaRPr>
          </a:p>
          <a:p>
            <a:pPr marL="0" indent="0">
              <a:buNone/>
            </a:pPr>
            <a:endParaRPr lang="zh-CN" altLang="en-US" sz="1800" dirty="0">
              <a:sym typeface="+mn-ea"/>
            </a:endParaRPr>
          </a:p>
        </p:txBody>
      </p:sp>
      <p:grpSp>
        <p:nvGrpSpPr>
          <p:cNvPr id="6" name="组合 5">
            <a:extLst>
              <a:ext uri="{FF2B5EF4-FFF2-40B4-BE49-F238E27FC236}">
                <a16:creationId xmlns:a16="http://schemas.microsoft.com/office/drawing/2014/main" id="{908A6978-1756-F44B-97C2-DFB0A0439012}"/>
              </a:ext>
            </a:extLst>
          </p:cNvPr>
          <p:cNvGrpSpPr/>
          <p:nvPr/>
        </p:nvGrpSpPr>
        <p:grpSpPr>
          <a:xfrm>
            <a:off x="6276974" y="207880"/>
            <a:ext cx="5915026" cy="3415853"/>
            <a:chOff x="6276974" y="207880"/>
            <a:chExt cx="5915026" cy="3415853"/>
          </a:xfrm>
        </p:grpSpPr>
        <p:pic>
          <p:nvPicPr>
            <p:cNvPr id="4" name="图片 3"/>
            <p:cNvPicPr>
              <a:picLocks noChangeAspect="1"/>
            </p:cNvPicPr>
            <p:nvPr/>
          </p:nvPicPr>
          <p:blipFill>
            <a:blip r:embed="rId3"/>
            <a:stretch>
              <a:fillRect/>
            </a:stretch>
          </p:blipFill>
          <p:spPr>
            <a:xfrm>
              <a:off x="6276974" y="567490"/>
              <a:ext cx="5784507" cy="3056243"/>
            </a:xfrm>
            <a:prstGeom prst="rect">
              <a:avLst/>
            </a:prstGeom>
          </p:spPr>
        </p:pic>
        <p:sp>
          <p:nvSpPr>
            <p:cNvPr id="5" name="文本框 4"/>
            <p:cNvSpPr txBox="1"/>
            <p:nvPr/>
          </p:nvSpPr>
          <p:spPr>
            <a:xfrm>
              <a:off x="7141210" y="207880"/>
              <a:ext cx="5050790" cy="368300"/>
            </a:xfrm>
            <a:prstGeom prst="rect">
              <a:avLst/>
            </a:prstGeom>
            <a:noFill/>
          </p:spPr>
          <p:txBody>
            <a:bodyPr wrap="square" rtlCol="0">
              <a:spAutoFit/>
            </a:bodyPr>
            <a:lstStyle/>
            <a:p>
              <a:pPr algn="ctr"/>
              <a:r>
                <a:rPr lang="en-US" b="1" dirty="0">
                  <a:solidFill>
                    <a:srgbClr val="0432FF"/>
                  </a:solidFill>
                </a:rPr>
                <a:t>Visualization of Shenzhen Sub-populations</a:t>
              </a:r>
            </a:p>
          </p:txBody>
        </p:sp>
      </p:grpSp>
      <p:grpSp>
        <p:nvGrpSpPr>
          <p:cNvPr id="9" name="组合 8">
            <a:extLst>
              <a:ext uri="{FF2B5EF4-FFF2-40B4-BE49-F238E27FC236}">
                <a16:creationId xmlns:a16="http://schemas.microsoft.com/office/drawing/2014/main" id="{0C58979A-8BFF-0B41-A23A-6B1E50DF2B7C}"/>
              </a:ext>
            </a:extLst>
          </p:cNvPr>
          <p:cNvGrpSpPr/>
          <p:nvPr/>
        </p:nvGrpSpPr>
        <p:grpSpPr>
          <a:xfrm>
            <a:off x="6125612" y="3908213"/>
            <a:ext cx="6066388" cy="2678853"/>
            <a:chOff x="6125612" y="3908213"/>
            <a:chExt cx="6066388" cy="2678853"/>
          </a:xfrm>
        </p:grpSpPr>
        <p:pic>
          <p:nvPicPr>
            <p:cNvPr id="7" name="图片 6">
              <a:extLst>
                <a:ext uri="{FF2B5EF4-FFF2-40B4-BE49-F238E27FC236}">
                  <a16:creationId xmlns:a16="http://schemas.microsoft.com/office/drawing/2014/main" id="{FB6FF854-DFE6-374F-BECF-3AE324360174}"/>
                </a:ext>
              </a:extLst>
            </p:cNvPr>
            <p:cNvPicPr>
              <a:picLocks noChangeAspect="1"/>
            </p:cNvPicPr>
            <p:nvPr/>
          </p:nvPicPr>
          <p:blipFill>
            <a:blip r:embed="rId4"/>
            <a:stretch>
              <a:fillRect/>
            </a:stretch>
          </p:blipFill>
          <p:spPr>
            <a:xfrm>
              <a:off x="6125612" y="4145937"/>
              <a:ext cx="6066388" cy="2441129"/>
            </a:xfrm>
            <a:prstGeom prst="rect">
              <a:avLst/>
            </a:prstGeom>
          </p:spPr>
        </p:pic>
        <p:sp>
          <p:nvSpPr>
            <p:cNvPr id="8" name="文本框 7">
              <a:extLst>
                <a:ext uri="{FF2B5EF4-FFF2-40B4-BE49-F238E27FC236}">
                  <a16:creationId xmlns:a16="http://schemas.microsoft.com/office/drawing/2014/main" id="{77C24FF1-B5A4-4A41-9B47-9DB343595C3D}"/>
                </a:ext>
              </a:extLst>
            </p:cNvPr>
            <p:cNvSpPr txBox="1"/>
            <p:nvPr/>
          </p:nvSpPr>
          <p:spPr>
            <a:xfrm>
              <a:off x="7141210" y="3908213"/>
              <a:ext cx="5050790" cy="369332"/>
            </a:xfrm>
            <a:prstGeom prst="rect">
              <a:avLst/>
            </a:prstGeom>
            <a:noFill/>
          </p:spPr>
          <p:txBody>
            <a:bodyPr wrap="square" rtlCol="0">
              <a:spAutoFit/>
            </a:bodyPr>
            <a:lstStyle/>
            <a:p>
              <a:pPr algn="ctr"/>
              <a:r>
                <a:rPr lang="en-US" b="1" dirty="0">
                  <a:solidFill>
                    <a:srgbClr val="0432FF"/>
                  </a:solidFill>
                </a:rPr>
                <a:t>Daily new infections of airborne diseases</a:t>
              </a:r>
            </a:p>
          </p:txBody>
        </p:sp>
      </p:gr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normAutofit/>
          </a:bodyPr>
          <a:lstStyle/>
          <a:p>
            <a:r>
              <a:rPr lang="en-US" altLang="zh-CN" b="1">
                <a:solidFill>
                  <a:schemeClr val="bg1"/>
                </a:solidFill>
              </a:rPr>
              <a:t>Experiments</a:t>
            </a:r>
          </a:p>
        </p:txBody>
      </p:sp>
      <p:sp>
        <p:nvSpPr>
          <p:cNvPr id="3" name="文本占位符 2"/>
          <p:cNvSpPr>
            <a:spLocks noGrp="1"/>
          </p:cNvSpPr>
          <p:nvPr>
            <p:ph type="body" idx="1"/>
            <p:custDataLst>
              <p:tags r:id="rId4"/>
            </p:custDataLst>
          </p:nvPr>
        </p:nvSpPr>
        <p:spPr/>
        <p:txBody>
          <a:bodyPr/>
          <a:lstStyle/>
          <a:p>
            <a:r>
              <a:rPr lang="en-US" altLang="zh-CN"/>
              <a:t>Five</a:t>
            </a: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0070C0"/>
                </a:solidFill>
              </a:rPr>
              <a:t>Network Inference</a:t>
            </a:r>
          </a:p>
        </p:txBody>
      </p:sp>
      <p:pic>
        <p:nvPicPr>
          <p:cNvPr id="6" name="图片 5"/>
          <p:cNvPicPr>
            <a:picLocks noChangeAspect="1"/>
          </p:cNvPicPr>
          <p:nvPr/>
        </p:nvPicPr>
        <p:blipFill>
          <a:blip r:embed="rId3"/>
          <a:stretch>
            <a:fillRect/>
          </a:stretch>
        </p:blipFill>
        <p:spPr>
          <a:xfrm>
            <a:off x="74975" y="1898368"/>
            <a:ext cx="11840120" cy="3266298"/>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0070C0"/>
                </a:solidFill>
              </a:rPr>
              <a:t>Similarity Comparison</a:t>
            </a:r>
          </a:p>
        </p:txBody>
      </p:sp>
      <p:sp>
        <p:nvSpPr>
          <p:cNvPr id="3" name="内容占位符 2"/>
          <p:cNvSpPr>
            <a:spLocks noGrp="1"/>
          </p:cNvSpPr>
          <p:nvPr>
            <p:ph idx="1"/>
          </p:nvPr>
        </p:nvSpPr>
        <p:spPr/>
        <p:txBody>
          <a:bodyPr>
            <a:normAutofit/>
          </a:bodyPr>
          <a:lstStyle/>
          <a:p>
            <a:r>
              <a:rPr lang="en-US" altLang="zh-CN" sz="2400" dirty="0">
                <a:solidFill>
                  <a:srgbClr val="002060"/>
                </a:solidFill>
              </a:rPr>
              <a:t>Compare the similarity of </a:t>
            </a:r>
            <a:r>
              <a:rPr lang="en-US" altLang="zh-CN" sz="2400" b="1" dirty="0">
                <a:solidFill>
                  <a:srgbClr val="002060"/>
                </a:solidFill>
              </a:rPr>
              <a:t>inferenced mobility network</a:t>
            </a:r>
            <a:r>
              <a:rPr lang="en-US" altLang="zh-CN" sz="2400" dirty="0">
                <a:solidFill>
                  <a:srgbClr val="002060"/>
                </a:solidFill>
              </a:rPr>
              <a:t> and </a:t>
            </a:r>
            <a:r>
              <a:rPr lang="en-US" altLang="zh-CN" sz="2400" b="1" dirty="0">
                <a:solidFill>
                  <a:srgbClr val="002060"/>
                </a:solidFill>
              </a:rPr>
              <a:t>human mobility network extracted from the </a:t>
            </a:r>
            <a:r>
              <a:rPr lang="en-US" altLang="zh-CN" sz="2400" b="1" dirty="0">
                <a:solidFill>
                  <a:srgbClr val="FF0000"/>
                </a:solidFill>
              </a:rPr>
              <a:t>mobile phone data</a:t>
            </a:r>
          </a:p>
        </p:txBody>
      </p:sp>
      <p:pic>
        <p:nvPicPr>
          <p:cNvPr id="5" name="图片 4"/>
          <p:cNvPicPr>
            <a:picLocks noChangeAspect="1"/>
          </p:cNvPicPr>
          <p:nvPr/>
        </p:nvPicPr>
        <p:blipFill>
          <a:blip r:embed="rId3"/>
          <a:stretch>
            <a:fillRect/>
          </a:stretch>
        </p:blipFill>
        <p:spPr>
          <a:xfrm>
            <a:off x="2557780" y="3037204"/>
            <a:ext cx="6663055" cy="3093085"/>
          </a:xfrm>
          <a:prstGeom prst="rect">
            <a:avLst/>
          </a:prstGeom>
        </p:spPr>
      </p:pic>
      <p:sp>
        <p:nvSpPr>
          <p:cNvPr id="25" name="矩形 24"/>
          <p:cNvSpPr/>
          <p:nvPr/>
        </p:nvSpPr>
        <p:spPr>
          <a:xfrm>
            <a:off x="8091170" y="3564889"/>
            <a:ext cx="744855" cy="2082165"/>
          </a:xfrm>
          <a:prstGeom prst="rect">
            <a:avLst/>
          </a:prstGeom>
          <a:noFill/>
          <a:ln w="28575">
            <a:solidFill>
              <a:schemeClr val="accent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9521755" y="4500987"/>
            <a:ext cx="1990795" cy="398780"/>
          </a:xfrm>
          <a:prstGeom prst="rect">
            <a:avLst/>
          </a:prstGeom>
          <a:noFill/>
        </p:spPr>
        <p:txBody>
          <a:bodyPr wrap="square" rtlCol="0">
            <a:spAutoFit/>
          </a:bodyPr>
          <a:lstStyle/>
          <a:p>
            <a:pPr algn="l"/>
            <a:r>
              <a:rPr lang="en-US" altLang="zh-CN" sz="2000" dirty="0">
                <a:solidFill>
                  <a:srgbClr val="0070C0"/>
                </a:solidFill>
              </a:rPr>
              <a:t>D2PRI Model</a:t>
            </a:r>
            <a:endParaRPr lang="zh-CN" altLang="en-US" sz="2000" dirty="0">
              <a:solidFill>
                <a:srgbClr val="0070C0"/>
              </a:solidFill>
            </a:endParaRPr>
          </a:p>
        </p:txBody>
      </p:sp>
      <p:cxnSp>
        <p:nvCxnSpPr>
          <p:cNvPr id="4" name="直接箭头连接符 3"/>
          <p:cNvCxnSpPr>
            <a:stCxn id="25" idx="3"/>
          </p:cNvCxnSpPr>
          <p:nvPr/>
        </p:nvCxnSpPr>
        <p:spPr>
          <a:xfrm>
            <a:off x="8836025" y="4606289"/>
            <a:ext cx="610235" cy="64135"/>
          </a:xfrm>
          <a:prstGeom prst="straightConnector1">
            <a:avLst/>
          </a:prstGeom>
          <a:ln>
            <a:solidFill>
              <a:schemeClr val="accent5"/>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0070C0"/>
                </a:solidFill>
              </a:rPr>
              <a:t>Simulation</a:t>
            </a:r>
          </a:p>
        </p:txBody>
      </p:sp>
      <p:sp>
        <p:nvSpPr>
          <p:cNvPr id="3" name="内容占位符 2"/>
          <p:cNvSpPr>
            <a:spLocks noGrp="1"/>
          </p:cNvSpPr>
          <p:nvPr>
            <p:ph idx="1"/>
          </p:nvPr>
        </p:nvSpPr>
        <p:spPr>
          <a:xfrm>
            <a:off x="636270" y="1661795"/>
            <a:ext cx="11250930" cy="4515485"/>
          </a:xfrm>
        </p:spPr>
        <p:txBody>
          <a:bodyPr>
            <a:normAutofit/>
          </a:bodyPr>
          <a:lstStyle/>
          <a:p>
            <a:pPr marL="0" indent="0">
              <a:buNone/>
            </a:pPr>
            <a:r>
              <a:rPr sz="2400" dirty="0">
                <a:solidFill>
                  <a:srgbClr val="002060"/>
                </a:solidFill>
              </a:rPr>
              <a:t>Apply the network inferred in </a:t>
            </a:r>
            <a:r>
              <a:rPr sz="2400" i="1" dirty="0" err="1">
                <a:solidFill>
                  <a:srgbClr val="002060"/>
                </a:solidFill>
              </a:rPr>
              <a:t>FirstOutbreak</a:t>
            </a:r>
            <a:r>
              <a:rPr sz="2400" dirty="0">
                <a:solidFill>
                  <a:srgbClr val="002060"/>
                </a:solidFill>
              </a:rPr>
              <a:t> to predict the </a:t>
            </a:r>
            <a:r>
              <a:rPr lang="en-US" sz="2400" i="1" dirty="0" err="1">
                <a:solidFill>
                  <a:srgbClr val="002060"/>
                </a:solidFill>
              </a:rPr>
              <a:t>SecondO</a:t>
            </a:r>
            <a:r>
              <a:rPr sz="2400" i="1" dirty="0" err="1">
                <a:solidFill>
                  <a:srgbClr val="002060"/>
                </a:solidFill>
              </a:rPr>
              <a:t>utbreak</a:t>
            </a:r>
            <a:r>
              <a:rPr sz="2400" i="1" dirty="0">
                <a:solidFill>
                  <a:srgbClr val="002060"/>
                </a:solidFill>
              </a:rPr>
              <a:t> </a:t>
            </a:r>
            <a:endParaRPr lang="en-US" sz="2400" i="1" dirty="0">
              <a:solidFill>
                <a:srgbClr val="002060"/>
              </a:solidFill>
            </a:endParaRPr>
          </a:p>
        </p:txBody>
      </p:sp>
      <p:pic>
        <p:nvPicPr>
          <p:cNvPr id="7" name="图片 6"/>
          <p:cNvPicPr>
            <a:picLocks noChangeAspect="1"/>
          </p:cNvPicPr>
          <p:nvPr/>
        </p:nvPicPr>
        <p:blipFill rotWithShape="1">
          <a:blip r:embed="rId4"/>
          <a:srcRect l="3182" t="3913" r="4593" b="3732"/>
          <a:stretch/>
        </p:blipFill>
        <p:spPr>
          <a:xfrm>
            <a:off x="6620933" y="2658534"/>
            <a:ext cx="5568807" cy="3352800"/>
          </a:xfrm>
          <a:prstGeom prst="rect">
            <a:avLst/>
          </a:prstGeom>
        </p:spPr>
      </p:pic>
      <p:grpSp>
        <p:nvGrpSpPr>
          <p:cNvPr id="5" name="组合 4">
            <a:extLst>
              <a:ext uri="{FF2B5EF4-FFF2-40B4-BE49-F238E27FC236}">
                <a16:creationId xmlns:a16="http://schemas.microsoft.com/office/drawing/2014/main" id="{AB35D577-4B1C-6742-87A3-188908E14D9E}"/>
              </a:ext>
            </a:extLst>
          </p:cNvPr>
          <p:cNvGrpSpPr/>
          <p:nvPr/>
        </p:nvGrpSpPr>
        <p:grpSpPr>
          <a:xfrm>
            <a:off x="466938" y="2657593"/>
            <a:ext cx="5944901" cy="2964273"/>
            <a:chOff x="636269" y="2657593"/>
            <a:chExt cx="5944901" cy="2964273"/>
          </a:xfrm>
        </p:grpSpPr>
        <p:pic>
          <p:nvPicPr>
            <p:cNvPr id="6" name="图片 5"/>
            <p:cNvPicPr>
              <a:picLocks noChangeAspect="1"/>
            </p:cNvPicPr>
            <p:nvPr/>
          </p:nvPicPr>
          <p:blipFill>
            <a:blip r:embed="rId5"/>
            <a:stretch>
              <a:fillRect/>
            </a:stretch>
          </p:blipFill>
          <p:spPr>
            <a:xfrm>
              <a:off x="636269" y="2842259"/>
              <a:ext cx="5944901" cy="2779607"/>
            </a:xfrm>
            <a:prstGeom prst="rect">
              <a:avLst/>
            </a:prstGeom>
          </p:spPr>
        </p:pic>
        <p:sp>
          <p:nvSpPr>
            <p:cNvPr id="4" name="文本框 3">
              <a:extLst>
                <a:ext uri="{FF2B5EF4-FFF2-40B4-BE49-F238E27FC236}">
                  <a16:creationId xmlns:a16="http://schemas.microsoft.com/office/drawing/2014/main" id="{AF20F7AA-6206-234A-8501-6C9B285D6283}"/>
                </a:ext>
              </a:extLst>
            </p:cNvPr>
            <p:cNvSpPr txBox="1"/>
            <p:nvPr/>
          </p:nvSpPr>
          <p:spPr>
            <a:xfrm>
              <a:off x="4097866" y="2657593"/>
              <a:ext cx="2236510" cy="369332"/>
            </a:xfrm>
            <a:prstGeom prst="rect">
              <a:avLst/>
            </a:prstGeom>
            <a:noFill/>
          </p:spPr>
          <p:txBody>
            <a:bodyPr wrap="none" rtlCol="0">
              <a:spAutoFit/>
            </a:bodyPr>
            <a:lstStyle/>
            <a:p>
              <a:r>
                <a:rPr kumimoji="1" lang="en-US" altLang="zh-CN" dirty="0"/>
                <a:t>Measured by MAPE</a:t>
              </a:r>
              <a:endParaRPr kumimoji="1" lang="zh-CN" altLang="en-US" dirty="0"/>
            </a:p>
          </p:txBody>
        </p:sp>
      </p:gr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0070C0"/>
                </a:solidFill>
              </a:rPr>
              <a:t>Key-Zone Detection</a:t>
            </a:r>
          </a:p>
        </p:txBody>
      </p:sp>
      <p:pic>
        <p:nvPicPr>
          <p:cNvPr id="3" name="图片 2">
            <a:extLst>
              <a:ext uri="{FF2B5EF4-FFF2-40B4-BE49-F238E27FC236}">
                <a16:creationId xmlns:a16="http://schemas.microsoft.com/office/drawing/2014/main" id="{F0B4312A-A53A-FC43-BAA7-1DF788BC4366}"/>
              </a:ext>
            </a:extLst>
          </p:cNvPr>
          <p:cNvPicPr>
            <a:picLocks noChangeAspect="1"/>
          </p:cNvPicPr>
          <p:nvPr/>
        </p:nvPicPr>
        <p:blipFill>
          <a:blip r:embed="rId4"/>
          <a:stretch>
            <a:fillRect/>
          </a:stretch>
        </p:blipFill>
        <p:spPr>
          <a:xfrm>
            <a:off x="1938866" y="1530349"/>
            <a:ext cx="8644468" cy="5139463"/>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0070C0"/>
                </a:solidFill>
              </a:rPr>
              <a:t>Key-Zone Detection</a:t>
            </a:r>
          </a:p>
        </p:txBody>
      </p:sp>
      <p:pic>
        <p:nvPicPr>
          <p:cNvPr id="5" name="图片 4">
            <a:extLst>
              <a:ext uri="{FF2B5EF4-FFF2-40B4-BE49-F238E27FC236}">
                <a16:creationId xmlns:a16="http://schemas.microsoft.com/office/drawing/2014/main" id="{AFD6B541-D1F5-A64A-A5D4-AE4618322CCB}"/>
              </a:ext>
            </a:extLst>
          </p:cNvPr>
          <p:cNvPicPr>
            <a:picLocks noChangeAspect="1"/>
          </p:cNvPicPr>
          <p:nvPr/>
        </p:nvPicPr>
        <p:blipFill>
          <a:blip r:embed="rId4"/>
          <a:stretch>
            <a:fillRect/>
          </a:stretch>
        </p:blipFill>
        <p:spPr>
          <a:xfrm>
            <a:off x="1938865" y="1530349"/>
            <a:ext cx="8593667" cy="5138108"/>
          </a:xfrm>
          <a:prstGeom prst="rect">
            <a:avLst/>
          </a:prstGeom>
        </p:spPr>
      </p:pic>
    </p:spTree>
    <p:custDataLst>
      <p:tags r:id="rId1"/>
    </p:custDataLst>
    <p:extLst>
      <p:ext uri="{BB962C8B-B14F-4D97-AF65-F5344CB8AC3E}">
        <p14:creationId xmlns:p14="http://schemas.microsoft.com/office/powerpoint/2010/main" val="3006984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ormAutofit/>
          </a:bodyPr>
          <a:lstStyle/>
          <a:p>
            <a:r>
              <a:rPr lang="en-US" altLang="zh-CN" b="1" dirty="0">
                <a:solidFill>
                  <a:schemeClr val="bg1"/>
                </a:solidFill>
              </a:rPr>
              <a:t>Conclusions</a:t>
            </a:r>
          </a:p>
        </p:txBody>
      </p:sp>
      <p:sp>
        <p:nvSpPr>
          <p:cNvPr id="3" name="文本占位符 2"/>
          <p:cNvSpPr>
            <a:spLocks noGrp="1"/>
          </p:cNvSpPr>
          <p:nvPr>
            <p:ph type="body" idx="1"/>
            <p:custDataLst>
              <p:tags r:id="rId3"/>
            </p:custDataLst>
          </p:nvPr>
        </p:nvSpPr>
        <p:spPr/>
        <p:txBody>
          <a:bodyPr/>
          <a:lstStyle/>
          <a:p>
            <a:r>
              <a:rPr lang="en-US" altLang="zh-CN" dirty="0"/>
              <a:t>Six</a:t>
            </a:r>
          </a:p>
        </p:txBody>
      </p:sp>
    </p:spTree>
    <p:custDataLst>
      <p:tags r:id="rId1"/>
    </p:custDataLst>
    <p:extLst>
      <p:ext uri="{BB962C8B-B14F-4D97-AF65-F5344CB8AC3E}">
        <p14:creationId xmlns:p14="http://schemas.microsoft.com/office/powerpoint/2010/main" val="1506188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6D5C7-5E33-5B48-9C9C-61A0E426F542}"/>
              </a:ext>
            </a:extLst>
          </p:cNvPr>
          <p:cNvSpPr>
            <a:spLocks noGrp="1"/>
          </p:cNvSpPr>
          <p:nvPr>
            <p:ph type="title"/>
          </p:nvPr>
        </p:nvSpPr>
        <p:spPr/>
        <p:txBody>
          <a:bodyPr/>
          <a:lstStyle/>
          <a:p>
            <a:r>
              <a:rPr kumimoji="1" lang="en-US" altLang="zh-CN" dirty="0">
                <a:solidFill>
                  <a:srgbClr val="0070C0"/>
                </a:solidFill>
              </a:rPr>
              <a:t>Conclusions</a:t>
            </a:r>
            <a:endParaRPr kumimoji="1" lang="zh-CN" altLang="en-US" dirty="0">
              <a:solidFill>
                <a:srgbClr val="0070C0"/>
              </a:solidFill>
            </a:endParaRPr>
          </a:p>
        </p:txBody>
      </p:sp>
      <p:sp>
        <p:nvSpPr>
          <p:cNvPr id="3" name="内容占位符 2">
            <a:extLst>
              <a:ext uri="{FF2B5EF4-FFF2-40B4-BE49-F238E27FC236}">
                <a16:creationId xmlns:a16="http://schemas.microsoft.com/office/drawing/2014/main" id="{1D9CCD2E-C3C2-8042-BEBD-763DF5241F2D}"/>
              </a:ext>
            </a:extLst>
          </p:cNvPr>
          <p:cNvSpPr>
            <a:spLocks noGrp="1"/>
          </p:cNvSpPr>
          <p:nvPr>
            <p:ph idx="1"/>
          </p:nvPr>
        </p:nvSpPr>
        <p:spPr>
          <a:xfrm>
            <a:off x="636269" y="2124222"/>
            <a:ext cx="10929197" cy="4053058"/>
          </a:xfrm>
        </p:spPr>
        <p:txBody>
          <a:bodyPr>
            <a:noAutofit/>
          </a:bodyPr>
          <a:lstStyle/>
          <a:p>
            <a:r>
              <a:rPr kumimoji="1" lang="en-US" altLang="zh-CN" sz="2800" dirty="0">
                <a:solidFill>
                  <a:srgbClr val="002060"/>
                </a:solidFill>
              </a:rPr>
              <a:t>A novel metapopulation based epidemic propagation model.</a:t>
            </a:r>
          </a:p>
          <a:p>
            <a:r>
              <a:rPr kumimoji="1" lang="en-US" altLang="zh-CN" sz="2800" dirty="0">
                <a:solidFill>
                  <a:srgbClr val="002060"/>
                </a:solidFill>
              </a:rPr>
              <a:t>Power-law prior and data prior are used for network inference.</a:t>
            </a:r>
          </a:p>
          <a:p>
            <a:r>
              <a:rPr kumimoji="1" lang="en-US" altLang="zh-CN" sz="2800" dirty="0">
                <a:solidFill>
                  <a:srgbClr val="002060"/>
                </a:solidFill>
              </a:rPr>
              <a:t>Our model can accurately infer the underlying sub-population network and predict a disease outbreak with 567 thousand infected persons in a metropolis with a population of 11 million.</a:t>
            </a:r>
          </a:p>
          <a:p>
            <a:r>
              <a:rPr kumimoji="1" lang="en-US" altLang="zh-CN" sz="2800" dirty="0">
                <a:solidFill>
                  <a:srgbClr val="002060"/>
                </a:solidFill>
              </a:rPr>
              <a:t>Our model is adopted by the metropolis for key areas detection.</a:t>
            </a:r>
          </a:p>
        </p:txBody>
      </p:sp>
      <p:pic>
        <p:nvPicPr>
          <p:cNvPr id="26" name="图片 25">
            <a:extLst>
              <a:ext uri="{FF2B5EF4-FFF2-40B4-BE49-F238E27FC236}">
                <a16:creationId xmlns:a16="http://schemas.microsoft.com/office/drawing/2014/main" id="{25A27A6D-CAD3-BA43-BF04-DB22CCB4AA2A}"/>
              </a:ext>
            </a:extLst>
          </p:cNvPr>
          <p:cNvPicPr>
            <a:picLocks noChangeAspect="1"/>
          </p:cNvPicPr>
          <p:nvPr/>
        </p:nvPicPr>
        <p:blipFill>
          <a:blip r:embed="rId2"/>
          <a:stretch>
            <a:fillRect/>
          </a:stretch>
        </p:blipFill>
        <p:spPr>
          <a:xfrm>
            <a:off x="9279466" y="167280"/>
            <a:ext cx="2487083" cy="1432389"/>
          </a:xfrm>
          <a:prstGeom prst="rect">
            <a:avLst/>
          </a:prstGeom>
        </p:spPr>
      </p:pic>
    </p:spTree>
    <p:extLst>
      <p:ext uri="{BB962C8B-B14F-4D97-AF65-F5344CB8AC3E}">
        <p14:creationId xmlns:p14="http://schemas.microsoft.com/office/powerpoint/2010/main" val="328201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normAutofit/>
          </a:bodyPr>
          <a:lstStyle/>
          <a:p>
            <a:r>
              <a:rPr lang="en-US" altLang="zh-CN" b="1" dirty="0">
                <a:solidFill>
                  <a:schemeClr val="bg1"/>
                </a:solidFill>
              </a:rPr>
              <a:t>Motivations</a:t>
            </a:r>
            <a:endParaRPr lang="zh-CN" altLang="en-US" dirty="0">
              <a:solidFill>
                <a:schemeClr val="bg1"/>
              </a:solidFill>
            </a:endParaRPr>
          </a:p>
        </p:txBody>
      </p:sp>
      <p:sp>
        <p:nvSpPr>
          <p:cNvPr id="3" name="文本占位符 2"/>
          <p:cNvSpPr>
            <a:spLocks noGrp="1"/>
          </p:cNvSpPr>
          <p:nvPr>
            <p:ph type="body" idx="1"/>
            <p:custDataLst>
              <p:tags r:id="rId4"/>
            </p:custDataLst>
          </p:nvPr>
        </p:nvSpPr>
        <p:spPr/>
        <p:txBody>
          <a:bodyPr/>
          <a:lstStyle/>
          <a:p>
            <a:r>
              <a:rPr lang="en-US" altLang="zh-CN"/>
              <a:t>ONE</a:t>
            </a:r>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ormAutofit/>
          </a:bodyPr>
          <a:lstStyle/>
          <a:p>
            <a:r>
              <a:rPr lang="en-US" altLang="zh-CN" b="1" dirty="0">
                <a:solidFill>
                  <a:schemeClr val="bg1"/>
                </a:solidFill>
              </a:rPr>
              <a:t>Extensions</a:t>
            </a:r>
          </a:p>
        </p:txBody>
      </p:sp>
      <p:sp>
        <p:nvSpPr>
          <p:cNvPr id="3" name="文本占位符 2"/>
          <p:cNvSpPr>
            <a:spLocks noGrp="1"/>
          </p:cNvSpPr>
          <p:nvPr>
            <p:ph type="body" idx="1"/>
            <p:custDataLst>
              <p:tags r:id="rId3"/>
            </p:custDataLst>
          </p:nvPr>
        </p:nvSpPr>
        <p:spPr/>
        <p:txBody>
          <a:bodyPr/>
          <a:lstStyle/>
          <a:p>
            <a:r>
              <a:rPr lang="en-US" altLang="zh-CN" dirty="0"/>
              <a:t>Seven</a:t>
            </a:r>
          </a:p>
        </p:txBody>
      </p:sp>
    </p:spTree>
    <p:custDataLst>
      <p:tags r:id="rId1"/>
    </p:custDataLst>
    <p:extLst>
      <p:ext uri="{BB962C8B-B14F-4D97-AF65-F5344CB8AC3E}">
        <p14:creationId xmlns:p14="http://schemas.microsoft.com/office/powerpoint/2010/main" val="3859845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36270" y="39350"/>
            <a:ext cx="10717530" cy="561706"/>
          </a:xfrm>
        </p:spPr>
        <p:txBody>
          <a:bodyPr>
            <a:normAutofit fontScale="90000"/>
          </a:bodyPr>
          <a:lstStyle/>
          <a:p>
            <a:r>
              <a:rPr kumimoji="1" lang="en-US" altLang="zh-CN" dirty="0">
                <a:solidFill>
                  <a:srgbClr val="0070C0"/>
                </a:solidFill>
              </a:rPr>
              <a:t>Mobile Crowd Sensing and Analytics</a:t>
            </a:r>
            <a:endParaRPr kumimoji="1" lang="zh-CN" altLang="en-US" dirty="0">
              <a:solidFill>
                <a:srgbClr val="0070C0"/>
              </a:solidFill>
            </a:endParaRPr>
          </a:p>
        </p:txBody>
      </p:sp>
      <p:grpSp>
        <p:nvGrpSpPr>
          <p:cNvPr id="5" name="组合 4"/>
          <p:cNvGrpSpPr/>
          <p:nvPr/>
        </p:nvGrpSpPr>
        <p:grpSpPr>
          <a:xfrm>
            <a:off x="4090742" y="1176848"/>
            <a:ext cx="1978427" cy="899984"/>
            <a:chOff x="-80860" y="1531718"/>
            <a:chExt cx="2637902" cy="1779530"/>
          </a:xfrm>
        </p:grpSpPr>
        <p:sp>
          <p:nvSpPr>
            <p:cNvPr id="6" name="矩形 5"/>
            <p:cNvSpPr/>
            <p:nvPr/>
          </p:nvSpPr>
          <p:spPr>
            <a:xfrm>
              <a:off x="-80860" y="2717899"/>
              <a:ext cx="2637902" cy="593349"/>
            </a:xfrm>
            <a:prstGeom prst="rect">
              <a:avLst/>
            </a:prstGeom>
            <a:solidFill>
              <a:schemeClr val="bg1"/>
            </a:solidFill>
          </p:spPr>
          <p:txBody>
            <a:bodyPr wrap="none">
              <a:spAutoFit/>
            </a:bodyPr>
            <a:lstStyle/>
            <a:p>
              <a:r>
                <a:rPr lang="en-US" altLang="zh-CN" sz="1350" b="1">
                  <a:solidFill>
                    <a:srgbClr val="002060"/>
                  </a:solidFill>
                  <a:latin typeface="Palatino Linotype" charset="0"/>
                  <a:ea typeface="Palatino Linotype" charset="0"/>
                  <a:cs typeface="Palatino Linotype" charset="0"/>
                </a:rPr>
                <a:t>Floating Car GPS Data</a:t>
              </a:r>
              <a:endParaRPr lang="zh-CN" altLang="en-US" sz="1350" b="1" dirty="0">
                <a:solidFill>
                  <a:srgbClr val="002060"/>
                </a:solidFill>
                <a:latin typeface="Palatino Linotype" charset="0"/>
                <a:ea typeface="Palatino Linotype" charset="0"/>
                <a:cs typeface="Palatino Linotype" charset="0"/>
              </a:endParaRPr>
            </a:p>
          </p:txBody>
        </p:sp>
        <p:pic>
          <p:nvPicPr>
            <p:cNvPr id="7" name="Picture 2" descr="http://img.evolife.cn/2010-11/f1331c8c74cf998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59" y="1531718"/>
              <a:ext cx="1463881" cy="1195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1" name="组合 3"/>
          <p:cNvGrpSpPr/>
          <p:nvPr/>
        </p:nvGrpSpPr>
        <p:grpSpPr>
          <a:xfrm>
            <a:off x="4103840" y="2247019"/>
            <a:ext cx="1992853" cy="912943"/>
            <a:chOff x="-59472" y="3167147"/>
            <a:chExt cx="2657137" cy="1805156"/>
          </a:xfrm>
        </p:grpSpPr>
        <p:sp>
          <p:nvSpPr>
            <p:cNvPr id="12" name="矩形 11"/>
            <p:cNvSpPr/>
            <p:nvPr/>
          </p:nvSpPr>
          <p:spPr>
            <a:xfrm>
              <a:off x="-59472" y="4378953"/>
              <a:ext cx="2657137" cy="593350"/>
            </a:xfrm>
            <a:prstGeom prst="rect">
              <a:avLst/>
            </a:prstGeom>
            <a:solidFill>
              <a:schemeClr val="bg1"/>
            </a:solidFill>
          </p:spPr>
          <p:txBody>
            <a:bodyPr wrap="none">
              <a:spAutoFit/>
            </a:bodyPr>
            <a:lstStyle/>
            <a:p>
              <a:r>
                <a:rPr lang="en-US" altLang="zh-CN" sz="1350" b="1">
                  <a:solidFill>
                    <a:srgbClr val="002060"/>
                  </a:solidFill>
                  <a:latin typeface="Palatino Linotype" charset="0"/>
                  <a:ea typeface="Palatino Linotype" charset="0"/>
                  <a:cs typeface="Palatino Linotype" charset="0"/>
                </a:rPr>
                <a:t>Mobile Signaling Data</a:t>
              </a:r>
              <a:endParaRPr lang="zh-CN" altLang="en-US" sz="1350" b="1" dirty="0">
                <a:solidFill>
                  <a:srgbClr val="002060"/>
                </a:solidFill>
                <a:latin typeface="Palatino Linotype" charset="0"/>
                <a:ea typeface="Palatino Linotype" charset="0"/>
                <a:cs typeface="Palatino Linotype" charset="0"/>
              </a:endParaRPr>
            </a:p>
          </p:txBody>
        </p:sp>
        <p:pic>
          <p:nvPicPr>
            <p:cNvPr id="13" name="Picture 4" descr="http://img1.gtimg.com/henan/pics/hv1/13/12/973/632723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105" y="3167147"/>
              <a:ext cx="1416033" cy="1195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22" name="Picture 7" descr="4_1-Arrow"/>
          <p:cNvPicPr>
            <a:picLocks noChangeAspect="1" noChangeArrowheads="1"/>
          </p:cNvPicPr>
          <p:nvPr/>
        </p:nvPicPr>
        <p:blipFill rotWithShape="1">
          <a:blip r:embed="rId5">
            <a:extLst>
              <a:ext uri="{28A0092B-C50C-407E-A947-70E740481C1C}">
                <a14:useLocalDpi xmlns:a14="http://schemas.microsoft.com/office/drawing/2010/main" val="0"/>
              </a:ext>
            </a:extLst>
          </a:blip>
          <a:srcRect r="13401"/>
          <a:stretch/>
        </p:blipFill>
        <p:spPr bwMode="auto">
          <a:xfrm>
            <a:off x="6001858" y="1082020"/>
            <a:ext cx="1108560" cy="5253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1" name="组 70"/>
          <p:cNvGrpSpPr/>
          <p:nvPr/>
        </p:nvGrpSpPr>
        <p:grpSpPr>
          <a:xfrm>
            <a:off x="4186367" y="5452093"/>
            <a:ext cx="1903085" cy="926407"/>
            <a:chOff x="3397416" y="5641950"/>
            <a:chExt cx="2537447" cy="1235211"/>
          </a:xfrm>
        </p:grpSpPr>
        <p:sp>
          <p:nvSpPr>
            <p:cNvPr id="69" name="矩形 68"/>
            <p:cNvSpPr/>
            <p:nvPr/>
          </p:nvSpPr>
          <p:spPr>
            <a:xfrm>
              <a:off x="3397416" y="6477052"/>
              <a:ext cx="2537447" cy="400109"/>
            </a:xfrm>
            <a:prstGeom prst="rect">
              <a:avLst/>
            </a:prstGeom>
            <a:solidFill>
              <a:schemeClr val="bg1"/>
            </a:solidFill>
          </p:spPr>
          <p:txBody>
            <a:bodyPr wrap="none">
              <a:spAutoFit/>
            </a:bodyPr>
            <a:lstStyle/>
            <a:p>
              <a:r>
                <a:rPr lang="en-US" altLang="zh-CN" sz="1350" b="1" dirty="0">
                  <a:solidFill>
                    <a:srgbClr val="002060"/>
                  </a:solidFill>
                  <a:latin typeface="Palatino Linotype" charset="0"/>
                  <a:ea typeface="Palatino Linotype" charset="0"/>
                  <a:cs typeface="Palatino Linotype" charset="0"/>
                </a:rPr>
                <a:t>Weibo </a:t>
              </a:r>
              <a:r>
                <a:rPr lang="en-US" altLang="zh-CN" sz="1350" b="1" dirty="0" err="1">
                  <a:solidFill>
                    <a:srgbClr val="002060"/>
                  </a:solidFill>
                  <a:latin typeface="Palatino Linotype" charset="0"/>
                  <a:ea typeface="Palatino Linotype" charset="0"/>
                  <a:cs typeface="Palatino Linotype" charset="0"/>
                </a:rPr>
                <a:t>Check_in</a:t>
              </a:r>
              <a:r>
                <a:rPr lang="zh-CN" altLang="en-US" sz="1350" b="1" dirty="0">
                  <a:solidFill>
                    <a:srgbClr val="002060"/>
                  </a:solidFill>
                  <a:latin typeface="Palatino Linotype" charset="0"/>
                  <a:ea typeface="Palatino Linotype" charset="0"/>
                  <a:cs typeface="Palatino Linotype" charset="0"/>
                </a:rPr>
                <a:t> </a:t>
              </a:r>
              <a:r>
                <a:rPr lang="en-US" altLang="zh-CN" sz="1350" b="1" dirty="0">
                  <a:solidFill>
                    <a:srgbClr val="002060"/>
                  </a:solidFill>
                  <a:latin typeface="Palatino Linotype" charset="0"/>
                  <a:ea typeface="Palatino Linotype" charset="0"/>
                  <a:cs typeface="Palatino Linotype" charset="0"/>
                </a:rPr>
                <a:t>Data</a:t>
              </a:r>
              <a:endParaRPr lang="zh-CN" altLang="en-US" sz="1350" b="1" dirty="0">
                <a:solidFill>
                  <a:srgbClr val="002060"/>
                </a:solidFill>
                <a:latin typeface="Palatino Linotype" charset="0"/>
                <a:ea typeface="Palatino Linotype" charset="0"/>
                <a:cs typeface="Palatino Linotype" charset="0"/>
              </a:endParaRPr>
            </a:p>
          </p:txBody>
        </p:sp>
        <p:pic>
          <p:nvPicPr>
            <p:cNvPr id="1028" name="Picture 4" descr="交网络 的图像结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8033" y="5641950"/>
              <a:ext cx="1459183" cy="80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09" name="组 108"/>
          <p:cNvGrpSpPr/>
          <p:nvPr/>
        </p:nvGrpSpPr>
        <p:grpSpPr>
          <a:xfrm>
            <a:off x="2054827" y="2247796"/>
            <a:ext cx="754490" cy="742519"/>
            <a:chOff x="841130" y="1254957"/>
            <a:chExt cx="1005986" cy="990025"/>
          </a:xfrm>
        </p:grpSpPr>
        <p:pic>
          <p:nvPicPr>
            <p:cNvPr id="93" name="图片 92" descr="数据源_GP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130" y="1254957"/>
              <a:ext cx="1005986" cy="635664"/>
            </a:xfrm>
            <a:prstGeom prst="rect">
              <a:avLst/>
            </a:prstGeom>
            <a:noFill/>
            <a:ln>
              <a:noFill/>
            </a:ln>
            <a:effectLst>
              <a:outerShdw blurRad="63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 name="矩形 95"/>
            <p:cNvSpPr/>
            <p:nvPr/>
          </p:nvSpPr>
          <p:spPr>
            <a:xfrm>
              <a:off x="1102818" y="1875650"/>
              <a:ext cx="680101" cy="369332"/>
            </a:xfrm>
            <a:prstGeom prst="rect">
              <a:avLst/>
            </a:prstGeom>
          </p:spPr>
          <p:txBody>
            <a:bodyPr wrap="none">
              <a:spAutoFit/>
            </a:bodyPr>
            <a:lstStyle/>
            <a:p>
              <a:r>
                <a:rPr lang="en-US" altLang="zh-CN" sz="1200" b="1" dirty="0">
                  <a:solidFill>
                    <a:srgbClr val="002060"/>
                  </a:solidFill>
                </a:rPr>
                <a:t>GPS</a:t>
              </a:r>
              <a:endParaRPr lang="zh-CN" altLang="en-US" sz="1200" b="1" dirty="0">
                <a:solidFill>
                  <a:srgbClr val="002060"/>
                </a:solidFill>
              </a:endParaRPr>
            </a:p>
          </p:txBody>
        </p:sp>
      </p:grpSp>
      <p:grpSp>
        <p:nvGrpSpPr>
          <p:cNvPr id="114" name="组 113"/>
          <p:cNvGrpSpPr/>
          <p:nvPr/>
        </p:nvGrpSpPr>
        <p:grpSpPr>
          <a:xfrm>
            <a:off x="1866541" y="3858931"/>
            <a:ext cx="1188146" cy="666273"/>
            <a:chOff x="590082" y="3064471"/>
            <a:chExt cx="1584192" cy="888364"/>
          </a:xfrm>
        </p:grpSpPr>
        <p:pic>
          <p:nvPicPr>
            <p:cNvPr id="95" name="图片 94" descr="数据源_手机.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205" y="3064471"/>
              <a:ext cx="773835" cy="549432"/>
            </a:xfrm>
            <a:prstGeom prst="rect">
              <a:avLst/>
            </a:prstGeom>
            <a:noFill/>
            <a:ln>
              <a:noFill/>
            </a:ln>
            <a:effectLst>
              <a:outerShdw blurRad="63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 name="矩形 97"/>
            <p:cNvSpPr/>
            <p:nvPr/>
          </p:nvSpPr>
          <p:spPr>
            <a:xfrm>
              <a:off x="590082" y="3583503"/>
              <a:ext cx="1584192" cy="369332"/>
            </a:xfrm>
            <a:prstGeom prst="rect">
              <a:avLst/>
            </a:prstGeom>
          </p:spPr>
          <p:txBody>
            <a:bodyPr wrap="none">
              <a:spAutoFit/>
            </a:bodyPr>
            <a:lstStyle/>
            <a:p>
              <a:r>
                <a:rPr lang="en-US" altLang="zh-CN" sz="1200" b="1">
                  <a:solidFill>
                    <a:srgbClr val="002060"/>
                  </a:solidFill>
                </a:rPr>
                <a:t>Mobile Phone</a:t>
              </a:r>
              <a:endParaRPr lang="zh-CN" altLang="en-US" sz="1200" b="1" dirty="0">
                <a:solidFill>
                  <a:srgbClr val="002060"/>
                </a:solidFill>
              </a:endParaRPr>
            </a:p>
          </p:txBody>
        </p:sp>
      </p:grpSp>
      <p:sp>
        <p:nvSpPr>
          <p:cNvPr id="100" name="矩形 99"/>
          <p:cNvSpPr/>
          <p:nvPr/>
        </p:nvSpPr>
        <p:spPr>
          <a:xfrm>
            <a:off x="1773092" y="5072778"/>
            <a:ext cx="1486754" cy="276999"/>
          </a:xfrm>
          <a:prstGeom prst="rect">
            <a:avLst/>
          </a:prstGeom>
        </p:spPr>
        <p:txBody>
          <a:bodyPr wrap="none">
            <a:spAutoFit/>
          </a:bodyPr>
          <a:lstStyle/>
          <a:p>
            <a:r>
              <a:rPr lang="en-US" altLang="zh-CN" sz="1200" b="1">
                <a:solidFill>
                  <a:srgbClr val="002060"/>
                </a:solidFill>
              </a:rPr>
              <a:t>Wearable Devices</a:t>
            </a:r>
            <a:endParaRPr lang="zh-CN" altLang="en-US" sz="1200" b="1" dirty="0">
              <a:solidFill>
                <a:srgbClr val="002060"/>
              </a:solidFill>
            </a:endParaRPr>
          </a:p>
        </p:txBody>
      </p:sp>
      <p:grpSp>
        <p:nvGrpSpPr>
          <p:cNvPr id="113" name="组 112"/>
          <p:cNvGrpSpPr/>
          <p:nvPr/>
        </p:nvGrpSpPr>
        <p:grpSpPr>
          <a:xfrm>
            <a:off x="1998296" y="3035313"/>
            <a:ext cx="1011815" cy="675671"/>
            <a:chOff x="765752" y="2186447"/>
            <a:chExt cx="1349087" cy="900894"/>
          </a:xfrm>
        </p:grpSpPr>
        <p:sp>
          <p:nvSpPr>
            <p:cNvPr id="97" name="矩形 96"/>
            <p:cNvSpPr/>
            <p:nvPr/>
          </p:nvSpPr>
          <p:spPr>
            <a:xfrm>
              <a:off x="765752" y="2718009"/>
              <a:ext cx="1349087" cy="369332"/>
            </a:xfrm>
            <a:prstGeom prst="rect">
              <a:avLst/>
            </a:prstGeom>
          </p:spPr>
          <p:txBody>
            <a:bodyPr wrap="none">
              <a:spAutoFit/>
            </a:bodyPr>
            <a:lstStyle/>
            <a:p>
              <a:r>
                <a:rPr lang="en-US" altLang="zh-CN" sz="1200" b="1">
                  <a:solidFill>
                    <a:srgbClr val="002060"/>
                  </a:solidFill>
                </a:rPr>
                <a:t>Smart Card</a:t>
              </a:r>
              <a:endParaRPr lang="zh-CN" altLang="en-US" sz="1200" b="1" dirty="0">
                <a:solidFill>
                  <a:srgbClr val="002060"/>
                </a:solidFill>
              </a:endParaRPr>
            </a:p>
          </p:txBody>
        </p:sp>
        <p:pic>
          <p:nvPicPr>
            <p:cNvPr id="108" name="Picture 2" descr="http://c.hiphotos.baidu.com/baike/c0%3Dbaike80%2C5%2C5%2C80%2C26%3Bt%3Dgif/sign=e93049f40db30f242197e451a9fcba26/64380cd7912397dd33fd7a915b82b2b7d1a2879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430" y="2186447"/>
              <a:ext cx="997619" cy="540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72" name="组 71"/>
          <p:cNvGrpSpPr/>
          <p:nvPr/>
        </p:nvGrpSpPr>
        <p:grpSpPr>
          <a:xfrm>
            <a:off x="4390810" y="4402942"/>
            <a:ext cx="1374094" cy="937355"/>
            <a:chOff x="3670008" y="4463209"/>
            <a:chExt cx="1832125" cy="1249806"/>
          </a:xfrm>
        </p:grpSpPr>
        <p:sp>
          <p:nvSpPr>
            <p:cNvPr id="9" name="矩形 8"/>
            <p:cNvSpPr/>
            <p:nvPr/>
          </p:nvSpPr>
          <p:spPr>
            <a:xfrm>
              <a:off x="3670008" y="5312906"/>
              <a:ext cx="1832125" cy="400109"/>
            </a:xfrm>
            <a:prstGeom prst="rect">
              <a:avLst/>
            </a:prstGeom>
            <a:solidFill>
              <a:schemeClr val="bg1"/>
            </a:solidFill>
          </p:spPr>
          <p:txBody>
            <a:bodyPr wrap="none">
              <a:spAutoFit/>
            </a:bodyPr>
            <a:lstStyle/>
            <a:p>
              <a:r>
                <a:rPr lang="en-US" altLang="zh-CN" sz="1350" b="1" dirty="0">
                  <a:solidFill>
                    <a:srgbClr val="002060"/>
                  </a:solidFill>
                  <a:latin typeface="Palatino Linotype" charset="0"/>
                  <a:ea typeface="Palatino Linotype" charset="0"/>
                  <a:cs typeface="Palatino Linotype" charset="0"/>
                </a:rPr>
                <a:t>Bus RFID Data</a:t>
              </a:r>
              <a:endParaRPr lang="zh-CN" altLang="en-US" sz="1350" b="1" dirty="0">
                <a:solidFill>
                  <a:srgbClr val="002060"/>
                </a:solidFill>
                <a:latin typeface="Palatino Linotype" charset="0"/>
                <a:ea typeface="Palatino Linotype" charset="0"/>
                <a:cs typeface="Palatino Linotype" charset="0"/>
              </a:endParaRPr>
            </a:p>
          </p:txBody>
        </p:sp>
        <p:pic>
          <p:nvPicPr>
            <p:cNvPr id="1030" name="Picture 6" descr="交车 的图像结果"/>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632" y="4463209"/>
              <a:ext cx="1494899" cy="80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10" name="组合 6"/>
          <p:cNvGrpSpPr/>
          <p:nvPr/>
        </p:nvGrpSpPr>
        <p:grpSpPr>
          <a:xfrm>
            <a:off x="4287678" y="3293637"/>
            <a:ext cx="1558440" cy="941519"/>
            <a:chOff x="238538" y="-133763"/>
            <a:chExt cx="2077920" cy="1861659"/>
          </a:xfrm>
        </p:grpSpPr>
        <p:sp>
          <p:nvSpPr>
            <p:cNvPr id="111" name="矩形 110"/>
            <p:cNvSpPr/>
            <p:nvPr/>
          </p:nvSpPr>
          <p:spPr>
            <a:xfrm>
              <a:off x="238538" y="1134546"/>
              <a:ext cx="2077920" cy="593350"/>
            </a:xfrm>
            <a:prstGeom prst="rect">
              <a:avLst/>
            </a:prstGeom>
            <a:solidFill>
              <a:schemeClr val="bg1"/>
            </a:solidFill>
          </p:spPr>
          <p:txBody>
            <a:bodyPr wrap="none">
              <a:spAutoFit/>
            </a:bodyPr>
            <a:lstStyle/>
            <a:p>
              <a:r>
                <a:rPr lang="en-US" altLang="zh-CN" sz="1350" b="1">
                  <a:solidFill>
                    <a:srgbClr val="002060"/>
                  </a:solidFill>
                  <a:latin typeface="Palatino Linotype" charset="0"/>
                  <a:ea typeface="Palatino Linotype" charset="0"/>
                  <a:cs typeface="Palatino Linotype" charset="0"/>
                </a:rPr>
                <a:t>Metro RFID Data</a:t>
              </a:r>
              <a:endParaRPr lang="zh-CN" altLang="en-US" sz="1350" b="1" dirty="0">
                <a:solidFill>
                  <a:srgbClr val="002060"/>
                </a:solidFill>
                <a:latin typeface="Palatino Linotype" charset="0"/>
                <a:ea typeface="Palatino Linotype" charset="0"/>
                <a:cs typeface="Palatino Linotype" charset="0"/>
              </a:endParaRPr>
            </a:p>
          </p:txBody>
        </p:sp>
        <p:pic>
          <p:nvPicPr>
            <p:cNvPr id="112" name="Picture 6" descr="http://i0.sinaimg.cn/dy/c/2008-10-21/U2008P1T1D16497614F23DT2008102412173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997" y="-133763"/>
              <a:ext cx="1523691" cy="1195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1032" name="Picture 8" descr="http://www.xiazaizhijia.com/uploads/allimg/140430/87-140430161930R7.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863" t="21863" r="20917" b="20917"/>
          <a:stretch/>
        </p:blipFill>
        <p:spPr bwMode="auto">
          <a:xfrm>
            <a:off x="2108661" y="4595996"/>
            <a:ext cx="662315" cy="4733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4" name="Picture 7" descr="4_1-Arrow"/>
          <p:cNvPicPr>
            <a:picLocks noChangeAspect="1" noChangeArrowheads="1"/>
          </p:cNvPicPr>
          <p:nvPr/>
        </p:nvPicPr>
        <p:blipFill rotWithShape="1">
          <a:blip r:embed="rId5">
            <a:extLst>
              <a:ext uri="{28A0092B-C50C-407E-A947-70E740481C1C}">
                <a14:useLocalDpi xmlns:a14="http://schemas.microsoft.com/office/drawing/2010/main" val="0"/>
              </a:ext>
            </a:extLst>
          </a:blip>
          <a:srcRect l="1" r="14461"/>
          <a:stretch/>
        </p:blipFill>
        <p:spPr bwMode="auto">
          <a:xfrm rot="10800000">
            <a:off x="3024182" y="1126407"/>
            <a:ext cx="1004769" cy="5253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矩形 54"/>
          <p:cNvSpPr/>
          <p:nvPr/>
        </p:nvSpPr>
        <p:spPr>
          <a:xfrm>
            <a:off x="2223202" y="5368054"/>
            <a:ext cx="492443" cy="276999"/>
          </a:xfrm>
          <a:prstGeom prst="rect">
            <a:avLst/>
          </a:prstGeom>
        </p:spPr>
        <p:txBody>
          <a:bodyPr wrap="none">
            <a:spAutoFit/>
          </a:bodyPr>
          <a:lstStyle/>
          <a:p>
            <a:r>
              <a:rPr lang="en-US" altLang="zh-CN" sz="1200" b="1">
                <a:solidFill>
                  <a:srgbClr val="002060"/>
                </a:solidFill>
              </a:rPr>
              <a:t>……</a:t>
            </a:r>
            <a:endParaRPr lang="zh-CN" altLang="en-US" sz="1200" b="1" dirty="0">
              <a:solidFill>
                <a:srgbClr val="002060"/>
              </a:solidFill>
            </a:endParaRPr>
          </a:p>
        </p:txBody>
      </p:sp>
      <p:pic>
        <p:nvPicPr>
          <p:cNvPr id="56" name="图片 55"/>
          <p:cNvPicPr>
            <a:picLocks noChangeAspect="1"/>
          </p:cNvPicPr>
          <p:nvPr/>
        </p:nvPicPr>
        <p:blipFill>
          <a:blip r:embed="rId13"/>
          <a:stretch>
            <a:fillRect/>
          </a:stretch>
        </p:blipFill>
        <p:spPr>
          <a:xfrm>
            <a:off x="7299227" y="2874219"/>
            <a:ext cx="1375678" cy="1696041"/>
          </a:xfrm>
          <a:prstGeom prst="rect">
            <a:avLst/>
          </a:prstGeom>
        </p:spPr>
      </p:pic>
      <p:pic>
        <p:nvPicPr>
          <p:cNvPr id="57" name="图片 56"/>
          <p:cNvPicPr>
            <a:picLocks noChangeAspect="1"/>
          </p:cNvPicPr>
          <p:nvPr/>
        </p:nvPicPr>
        <p:blipFill>
          <a:blip r:embed="rId14"/>
          <a:stretch>
            <a:fillRect/>
          </a:stretch>
        </p:blipFill>
        <p:spPr>
          <a:xfrm>
            <a:off x="7305330" y="4707349"/>
            <a:ext cx="1373569" cy="1684033"/>
          </a:xfrm>
          <a:prstGeom prst="rect">
            <a:avLst/>
          </a:prstGeom>
        </p:spPr>
      </p:pic>
      <p:pic>
        <p:nvPicPr>
          <p:cNvPr id="58" name="图片 57"/>
          <p:cNvPicPr>
            <a:picLocks noChangeAspect="1"/>
          </p:cNvPicPr>
          <p:nvPr/>
        </p:nvPicPr>
        <p:blipFill>
          <a:blip r:embed="rId15"/>
          <a:stretch>
            <a:fillRect/>
          </a:stretch>
        </p:blipFill>
        <p:spPr>
          <a:xfrm>
            <a:off x="7299227" y="1069799"/>
            <a:ext cx="1380622" cy="1688464"/>
          </a:xfrm>
          <a:prstGeom prst="rect">
            <a:avLst/>
          </a:prstGeom>
          <a:effectLst>
            <a:glow rad="139700">
              <a:schemeClr val="accent2">
                <a:satMod val="175000"/>
                <a:alpha val="40000"/>
              </a:schemeClr>
            </a:glow>
          </a:effectLst>
        </p:spPr>
      </p:pic>
      <p:pic>
        <p:nvPicPr>
          <p:cNvPr id="60" name="图片 59"/>
          <p:cNvPicPr>
            <a:picLocks noChangeAspect="1"/>
          </p:cNvPicPr>
          <p:nvPr/>
        </p:nvPicPr>
        <p:blipFill>
          <a:blip r:embed="rId16"/>
          <a:stretch>
            <a:fillRect/>
          </a:stretch>
        </p:blipFill>
        <p:spPr>
          <a:xfrm>
            <a:off x="8822008" y="2864216"/>
            <a:ext cx="1895878" cy="1778000"/>
          </a:xfrm>
          <a:prstGeom prst="rect">
            <a:avLst/>
          </a:prstGeom>
        </p:spPr>
      </p:pic>
      <p:sp>
        <p:nvSpPr>
          <p:cNvPr id="10" name="矩形 9"/>
          <p:cNvSpPr/>
          <p:nvPr/>
        </p:nvSpPr>
        <p:spPr>
          <a:xfrm>
            <a:off x="3892861" y="6354938"/>
            <a:ext cx="2723823" cy="369332"/>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r>
              <a:rPr kumimoji="1" lang="en-US" altLang="zh-CN" b="1" dirty="0">
                <a:solidFill>
                  <a:srgbClr val="FF0000"/>
                </a:solidFill>
              </a:rPr>
              <a:t>Mobile Crowd Sensing </a:t>
            </a:r>
            <a:endParaRPr lang="zh-CN" altLang="en-US" b="1" dirty="0">
              <a:solidFill>
                <a:srgbClr val="FF0000"/>
              </a:solidFill>
            </a:endParaRPr>
          </a:p>
        </p:txBody>
      </p:sp>
      <p:sp>
        <p:nvSpPr>
          <p:cNvPr id="68" name="矩形 67"/>
          <p:cNvSpPr/>
          <p:nvPr/>
        </p:nvSpPr>
        <p:spPr>
          <a:xfrm>
            <a:off x="1484336" y="6364461"/>
            <a:ext cx="1890261" cy="369332"/>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r>
              <a:rPr kumimoji="1" lang="en-US" altLang="zh-CN" b="1" dirty="0">
                <a:solidFill>
                  <a:srgbClr val="FF0000"/>
                </a:solidFill>
              </a:rPr>
              <a:t>Mobile Sensors</a:t>
            </a:r>
            <a:endParaRPr lang="zh-CN" altLang="en-US" b="1" dirty="0">
              <a:solidFill>
                <a:srgbClr val="FF0000"/>
              </a:solidFill>
            </a:endParaRPr>
          </a:p>
        </p:txBody>
      </p:sp>
      <p:sp>
        <p:nvSpPr>
          <p:cNvPr id="70" name="矩形 69"/>
          <p:cNvSpPr/>
          <p:nvPr/>
        </p:nvSpPr>
        <p:spPr>
          <a:xfrm>
            <a:off x="8017193" y="6350173"/>
            <a:ext cx="2198038" cy="369332"/>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r>
              <a:rPr kumimoji="1" lang="en-US" altLang="zh-CN" b="1">
                <a:solidFill>
                  <a:srgbClr val="FF0000"/>
                </a:solidFill>
              </a:rPr>
              <a:t>Urban Computing </a:t>
            </a:r>
            <a:endParaRPr lang="zh-CN" altLang="en-US" b="1" dirty="0">
              <a:solidFill>
                <a:srgbClr val="FF0000"/>
              </a:solidFill>
            </a:endParaRPr>
          </a:p>
        </p:txBody>
      </p:sp>
      <p:sp>
        <p:nvSpPr>
          <p:cNvPr id="14" name="矩形 13"/>
          <p:cNvSpPr/>
          <p:nvPr/>
        </p:nvSpPr>
        <p:spPr>
          <a:xfrm>
            <a:off x="661044" y="638527"/>
            <a:ext cx="10692756" cy="400110"/>
          </a:xfrm>
          <a:prstGeom prst="rect">
            <a:avLst/>
          </a:prstGeom>
        </p:spPr>
        <p:txBody>
          <a:bodyPr wrap="square">
            <a:spAutoFit/>
          </a:bodyPr>
          <a:lstStyle/>
          <a:p>
            <a:pPr>
              <a:spcAft>
                <a:spcPts val="600"/>
              </a:spcAft>
            </a:pPr>
            <a:r>
              <a:rPr kumimoji="1" lang="en-US" altLang="zh-CN" sz="2000" b="1" dirty="0">
                <a:solidFill>
                  <a:srgbClr val="002060"/>
                </a:solidFill>
              </a:rPr>
              <a:t>NSFC key project: Big Data Mining for Mobile Crowd-Sensing IOT (71531001)</a:t>
            </a:r>
          </a:p>
        </p:txBody>
      </p:sp>
      <p:pic>
        <p:nvPicPr>
          <p:cNvPr id="15" name="图片 14">
            <a:extLst>
              <a:ext uri="{FF2B5EF4-FFF2-40B4-BE49-F238E27FC236}">
                <a16:creationId xmlns:a16="http://schemas.microsoft.com/office/drawing/2014/main" id="{D3EA76F6-FD91-C949-914D-B71D1896C544}"/>
              </a:ext>
            </a:extLst>
          </p:cNvPr>
          <p:cNvPicPr>
            <a:picLocks noChangeAspect="1"/>
          </p:cNvPicPr>
          <p:nvPr/>
        </p:nvPicPr>
        <p:blipFill rotWithShape="1">
          <a:blip r:embed="rId17"/>
          <a:srcRect l="16459" r="11094" b="9043"/>
          <a:stretch/>
        </p:blipFill>
        <p:spPr>
          <a:xfrm>
            <a:off x="9023436" y="1073314"/>
            <a:ext cx="1445985" cy="1556070"/>
          </a:xfrm>
          <a:prstGeom prst="rect">
            <a:avLst/>
          </a:prstGeom>
        </p:spPr>
      </p:pic>
      <p:pic>
        <p:nvPicPr>
          <p:cNvPr id="4" name="图片 3">
            <a:extLst>
              <a:ext uri="{FF2B5EF4-FFF2-40B4-BE49-F238E27FC236}">
                <a16:creationId xmlns:a16="http://schemas.microsoft.com/office/drawing/2014/main" id="{F9B1A577-871D-7541-BB87-EBF586998AE5}"/>
              </a:ext>
            </a:extLst>
          </p:cNvPr>
          <p:cNvPicPr>
            <a:picLocks noChangeAspect="1"/>
          </p:cNvPicPr>
          <p:nvPr/>
        </p:nvPicPr>
        <p:blipFill>
          <a:blip r:embed="rId18"/>
          <a:stretch>
            <a:fillRect/>
          </a:stretch>
        </p:blipFill>
        <p:spPr>
          <a:xfrm>
            <a:off x="9046047" y="4712803"/>
            <a:ext cx="1447800" cy="1587500"/>
          </a:xfrm>
          <a:prstGeom prst="rect">
            <a:avLst/>
          </a:prstGeom>
        </p:spPr>
      </p:pic>
    </p:spTree>
    <p:extLst>
      <p:ext uri="{BB962C8B-B14F-4D97-AF65-F5344CB8AC3E}">
        <p14:creationId xmlns:p14="http://schemas.microsoft.com/office/powerpoint/2010/main" val="1189346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356A45-F9FE-894C-8964-A2885BDC73A4}"/>
              </a:ext>
            </a:extLst>
          </p:cNvPr>
          <p:cNvSpPr>
            <a:spLocks noGrp="1"/>
          </p:cNvSpPr>
          <p:nvPr>
            <p:ph type="title"/>
          </p:nvPr>
        </p:nvSpPr>
        <p:spPr/>
        <p:txBody>
          <a:bodyPr/>
          <a:lstStyle/>
          <a:p>
            <a:r>
              <a:rPr kumimoji="1" lang="en-US" altLang="zh-CN" dirty="0">
                <a:solidFill>
                  <a:srgbClr val="0070C0"/>
                </a:solidFill>
              </a:rPr>
              <a:t>Top Challenges</a:t>
            </a:r>
            <a:endParaRPr kumimoji="1" lang="zh-CN" altLang="en-US" dirty="0">
              <a:solidFill>
                <a:srgbClr val="0070C0"/>
              </a:solidFill>
            </a:endParaRPr>
          </a:p>
        </p:txBody>
      </p:sp>
      <p:sp>
        <p:nvSpPr>
          <p:cNvPr id="4" name="矩形 3">
            <a:extLst>
              <a:ext uri="{FF2B5EF4-FFF2-40B4-BE49-F238E27FC236}">
                <a16:creationId xmlns:a16="http://schemas.microsoft.com/office/drawing/2014/main" id="{F16E3FB9-4E90-A742-BA39-F13AD9AB7F53}"/>
              </a:ext>
            </a:extLst>
          </p:cNvPr>
          <p:cNvSpPr/>
          <p:nvPr/>
        </p:nvSpPr>
        <p:spPr>
          <a:xfrm>
            <a:off x="248310" y="2437540"/>
            <a:ext cx="3570208" cy="412478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Picture 2">
            <a:extLst>
              <a:ext uri="{FF2B5EF4-FFF2-40B4-BE49-F238E27FC236}">
                <a16:creationId xmlns:a16="http://schemas.microsoft.com/office/drawing/2014/main" id="{AF05D7AE-98C9-ED4A-AC85-45EFD9CE9612}"/>
              </a:ext>
            </a:extLst>
          </p:cNvPr>
          <p:cNvPicPr>
            <a:picLocks noChangeAspect="1" noChangeArrowheads="1"/>
          </p:cNvPicPr>
          <p:nvPr/>
        </p:nvPicPr>
        <p:blipFill rotWithShape="1">
          <a:blip r:embed="rId2" cstate="print"/>
          <a:srcRect l="-1" t="9515" r="48219"/>
          <a:stretch/>
        </p:blipFill>
        <p:spPr bwMode="auto">
          <a:xfrm>
            <a:off x="588473" y="2499946"/>
            <a:ext cx="2817844" cy="4015481"/>
          </a:xfrm>
          <a:prstGeom prst="rect">
            <a:avLst/>
          </a:prstGeom>
          <a:noFill/>
          <a:ln w="9525">
            <a:noFill/>
            <a:miter lim="800000"/>
            <a:headEnd/>
            <a:tailEnd/>
          </a:ln>
        </p:spPr>
      </p:pic>
      <p:sp>
        <p:nvSpPr>
          <p:cNvPr id="6" name="文本框 5">
            <a:extLst>
              <a:ext uri="{FF2B5EF4-FFF2-40B4-BE49-F238E27FC236}">
                <a16:creationId xmlns:a16="http://schemas.microsoft.com/office/drawing/2014/main" id="{D858E64A-5041-4D4B-9C52-3AEC1108E4AC}"/>
              </a:ext>
            </a:extLst>
          </p:cNvPr>
          <p:cNvSpPr txBox="1"/>
          <p:nvPr/>
        </p:nvSpPr>
        <p:spPr>
          <a:xfrm>
            <a:off x="590990" y="1944672"/>
            <a:ext cx="3378200" cy="461665"/>
          </a:xfrm>
          <a:prstGeom prst="rect">
            <a:avLst/>
          </a:prstGeom>
          <a:noFill/>
        </p:spPr>
        <p:txBody>
          <a:bodyPr wrap="square" rtlCol="0">
            <a:spAutoFit/>
          </a:bodyPr>
          <a:lstStyle/>
          <a:p>
            <a:pPr>
              <a:spcAft>
                <a:spcPts val="1200"/>
              </a:spcAft>
            </a:pPr>
            <a:r>
              <a:rPr kumimoji="1" lang="en-US" altLang="zh-CN" sz="2400" b="1" dirty="0">
                <a:solidFill>
                  <a:srgbClr val="002060"/>
                </a:solidFill>
                <a:latin typeface="微软雅黑"/>
                <a:ea typeface="微软雅黑"/>
                <a:cs typeface="微软雅黑"/>
              </a:rPr>
              <a:t>1. Social Sensing</a:t>
            </a:r>
          </a:p>
        </p:txBody>
      </p:sp>
      <p:sp>
        <p:nvSpPr>
          <p:cNvPr id="7" name="文本框 6">
            <a:extLst>
              <a:ext uri="{FF2B5EF4-FFF2-40B4-BE49-F238E27FC236}">
                <a16:creationId xmlns:a16="http://schemas.microsoft.com/office/drawing/2014/main" id="{AD40DF38-560A-CF42-B902-78076CE55981}"/>
              </a:ext>
            </a:extLst>
          </p:cNvPr>
          <p:cNvSpPr txBox="1"/>
          <p:nvPr/>
        </p:nvSpPr>
        <p:spPr>
          <a:xfrm>
            <a:off x="4137251" y="1975875"/>
            <a:ext cx="3901961" cy="461665"/>
          </a:xfrm>
          <a:prstGeom prst="rect">
            <a:avLst/>
          </a:prstGeom>
          <a:noFill/>
        </p:spPr>
        <p:txBody>
          <a:bodyPr wrap="square" rtlCol="0">
            <a:spAutoFit/>
          </a:bodyPr>
          <a:lstStyle/>
          <a:p>
            <a:pPr>
              <a:spcAft>
                <a:spcPts val="1200"/>
              </a:spcAft>
            </a:pPr>
            <a:r>
              <a:rPr kumimoji="1" lang="en-US" altLang="zh-CN" sz="2400" b="1" dirty="0">
                <a:solidFill>
                  <a:srgbClr val="002060"/>
                </a:solidFill>
                <a:latin typeface="微软雅黑"/>
                <a:ea typeface="微软雅黑"/>
                <a:cs typeface="微软雅黑"/>
              </a:rPr>
              <a:t>2. Spa.-temp. Modeling</a:t>
            </a:r>
          </a:p>
        </p:txBody>
      </p:sp>
      <p:pic>
        <p:nvPicPr>
          <p:cNvPr id="8" name="图片 7">
            <a:extLst>
              <a:ext uri="{FF2B5EF4-FFF2-40B4-BE49-F238E27FC236}">
                <a16:creationId xmlns:a16="http://schemas.microsoft.com/office/drawing/2014/main" id="{892F2661-01EA-AA4E-A588-94E6312AD6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531" y="2438420"/>
            <a:ext cx="3289403" cy="1865903"/>
          </a:xfrm>
          <a:prstGeom prst="rect">
            <a:avLst/>
          </a:prstGeom>
        </p:spPr>
      </p:pic>
      <p:sp>
        <p:nvSpPr>
          <p:cNvPr id="9" name="文本框 8">
            <a:extLst>
              <a:ext uri="{FF2B5EF4-FFF2-40B4-BE49-F238E27FC236}">
                <a16:creationId xmlns:a16="http://schemas.microsoft.com/office/drawing/2014/main" id="{9344BD08-2D89-4E4C-AE94-69E2B2E23A1B}"/>
              </a:ext>
            </a:extLst>
          </p:cNvPr>
          <p:cNvSpPr txBox="1"/>
          <p:nvPr/>
        </p:nvSpPr>
        <p:spPr>
          <a:xfrm>
            <a:off x="8474821" y="1944672"/>
            <a:ext cx="3395990" cy="461665"/>
          </a:xfrm>
          <a:prstGeom prst="rect">
            <a:avLst/>
          </a:prstGeom>
          <a:noFill/>
        </p:spPr>
        <p:txBody>
          <a:bodyPr wrap="square" rtlCol="0">
            <a:spAutoFit/>
          </a:bodyPr>
          <a:lstStyle/>
          <a:p>
            <a:pPr>
              <a:spcAft>
                <a:spcPts val="1200"/>
              </a:spcAft>
            </a:pPr>
            <a:r>
              <a:rPr kumimoji="1" lang="en-US" altLang="zh-CN" sz="2400" b="1" dirty="0">
                <a:solidFill>
                  <a:srgbClr val="002060"/>
                </a:solidFill>
                <a:latin typeface="微软雅黑"/>
                <a:ea typeface="微软雅黑"/>
                <a:cs typeface="微软雅黑"/>
              </a:rPr>
              <a:t>3. Knowledge Maps</a:t>
            </a:r>
          </a:p>
        </p:txBody>
      </p:sp>
      <p:pic>
        <p:nvPicPr>
          <p:cNvPr id="12" name="图片 11">
            <a:extLst>
              <a:ext uri="{FF2B5EF4-FFF2-40B4-BE49-F238E27FC236}">
                <a16:creationId xmlns:a16="http://schemas.microsoft.com/office/drawing/2014/main" id="{0CE99954-E35B-A54E-9F42-33CE8B7CFA53}"/>
              </a:ext>
            </a:extLst>
          </p:cNvPr>
          <p:cNvPicPr>
            <a:picLocks noChangeAspect="1"/>
          </p:cNvPicPr>
          <p:nvPr/>
        </p:nvPicPr>
        <p:blipFill rotWithShape="1">
          <a:blip r:embed="rId4">
            <a:extLst>
              <a:ext uri="{28A0092B-C50C-407E-A947-70E740481C1C}">
                <a14:useLocalDpi xmlns:a14="http://schemas.microsoft.com/office/drawing/2010/main" val="0"/>
              </a:ext>
            </a:extLst>
          </a:blip>
          <a:srcRect r="52213" b="15859"/>
          <a:stretch/>
        </p:blipFill>
        <p:spPr>
          <a:xfrm>
            <a:off x="4452866" y="4312227"/>
            <a:ext cx="2636565" cy="2246786"/>
          </a:xfrm>
          <a:prstGeom prst="rect">
            <a:avLst/>
          </a:prstGeom>
        </p:spPr>
      </p:pic>
      <p:pic>
        <p:nvPicPr>
          <p:cNvPr id="13" name="图片 12">
            <a:extLst>
              <a:ext uri="{FF2B5EF4-FFF2-40B4-BE49-F238E27FC236}">
                <a16:creationId xmlns:a16="http://schemas.microsoft.com/office/drawing/2014/main" id="{E82B643B-5620-B346-8004-E6C8D4BDA0B3}"/>
              </a:ext>
            </a:extLst>
          </p:cNvPr>
          <p:cNvPicPr>
            <a:picLocks noChangeAspect="1"/>
          </p:cNvPicPr>
          <p:nvPr/>
        </p:nvPicPr>
        <p:blipFill rotWithShape="1">
          <a:blip r:embed="rId4">
            <a:extLst>
              <a:ext uri="{28A0092B-C50C-407E-A947-70E740481C1C}">
                <a14:useLocalDpi xmlns:a14="http://schemas.microsoft.com/office/drawing/2010/main" val="0"/>
              </a:ext>
            </a:extLst>
          </a:blip>
          <a:srcRect r="52213" b="15859"/>
          <a:stretch/>
        </p:blipFill>
        <p:spPr>
          <a:xfrm>
            <a:off x="4831706" y="4390838"/>
            <a:ext cx="2636565" cy="2246786"/>
          </a:xfrm>
          <a:prstGeom prst="rect">
            <a:avLst/>
          </a:prstGeom>
        </p:spPr>
      </p:pic>
      <p:pic>
        <p:nvPicPr>
          <p:cNvPr id="14" name="图片 13">
            <a:extLst>
              <a:ext uri="{FF2B5EF4-FFF2-40B4-BE49-F238E27FC236}">
                <a16:creationId xmlns:a16="http://schemas.microsoft.com/office/drawing/2014/main" id="{FA40C314-32CF-C54D-BE9F-ED7FB43E1606}"/>
              </a:ext>
            </a:extLst>
          </p:cNvPr>
          <p:cNvPicPr>
            <a:picLocks noChangeAspect="1"/>
          </p:cNvPicPr>
          <p:nvPr/>
        </p:nvPicPr>
        <p:blipFill rotWithShape="1">
          <a:blip r:embed="rId4">
            <a:extLst>
              <a:ext uri="{28A0092B-C50C-407E-A947-70E740481C1C}">
                <a14:useLocalDpi xmlns:a14="http://schemas.microsoft.com/office/drawing/2010/main" val="0"/>
              </a:ext>
            </a:extLst>
          </a:blip>
          <a:srcRect r="52213" b="15859"/>
          <a:stretch/>
        </p:blipFill>
        <p:spPr>
          <a:xfrm>
            <a:off x="5209318" y="4508574"/>
            <a:ext cx="2636565" cy="2246786"/>
          </a:xfrm>
          <a:prstGeom prst="rect">
            <a:avLst/>
          </a:prstGeom>
        </p:spPr>
      </p:pic>
      <p:sp>
        <p:nvSpPr>
          <p:cNvPr id="15" name="下箭头 14">
            <a:extLst>
              <a:ext uri="{FF2B5EF4-FFF2-40B4-BE49-F238E27FC236}">
                <a16:creationId xmlns:a16="http://schemas.microsoft.com/office/drawing/2014/main" id="{51DA6B74-AF70-7347-AC05-C6CF2475E50D}"/>
              </a:ext>
            </a:extLst>
          </p:cNvPr>
          <p:cNvSpPr/>
          <p:nvPr/>
        </p:nvSpPr>
        <p:spPr>
          <a:xfrm>
            <a:off x="5643186" y="4110796"/>
            <a:ext cx="989045" cy="353544"/>
          </a:xfrm>
          <a:prstGeom prst="downArrow">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Picture 2" descr="mage result for knowledge map">
            <a:extLst>
              <a:ext uri="{FF2B5EF4-FFF2-40B4-BE49-F238E27FC236}">
                <a16:creationId xmlns:a16="http://schemas.microsoft.com/office/drawing/2014/main" id="{E63E781E-AAD4-DB4C-9A29-70DBE34F0B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4546" y="2441260"/>
            <a:ext cx="3326526" cy="409909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18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356A45-F9FE-894C-8964-A2885BDC73A4}"/>
              </a:ext>
            </a:extLst>
          </p:cNvPr>
          <p:cNvSpPr>
            <a:spLocks noGrp="1"/>
          </p:cNvSpPr>
          <p:nvPr>
            <p:ph type="title"/>
          </p:nvPr>
        </p:nvSpPr>
        <p:spPr/>
        <p:txBody>
          <a:bodyPr/>
          <a:lstStyle/>
          <a:p>
            <a:r>
              <a:rPr kumimoji="1" lang="en-US" altLang="zh-CN" dirty="0">
                <a:solidFill>
                  <a:srgbClr val="0070C0"/>
                </a:solidFill>
              </a:rPr>
              <a:t>Top Challenges</a:t>
            </a:r>
            <a:endParaRPr kumimoji="1" lang="zh-CN" altLang="en-US" dirty="0">
              <a:solidFill>
                <a:srgbClr val="0070C0"/>
              </a:solidFill>
            </a:endParaRPr>
          </a:p>
        </p:txBody>
      </p:sp>
      <p:grpSp>
        <p:nvGrpSpPr>
          <p:cNvPr id="16" name="组 1">
            <a:extLst>
              <a:ext uri="{FF2B5EF4-FFF2-40B4-BE49-F238E27FC236}">
                <a16:creationId xmlns:a16="http://schemas.microsoft.com/office/drawing/2014/main" id="{74FDA397-FA2D-5E47-AB7E-6039732D1079}"/>
              </a:ext>
            </a:extLst>
          </p:cNvPr>
          <p:cNvGrpSpPr/>
          <p:nvPr/>
        </p:nvGrpSpPr>
        <p:grpSpPr>
          <a:xfrm>
            <a:off x="4261729" y="1645673"/>
            <a:ext cx="3682999" cy="4975844"/>
            <a:chOff x="8351585" y="987815"/>
            <a:chExt cx="3682999" cy="4975844"/>
          </a:xfrm>
        </p:grpSpPr>
        <p:sp>
          <p:nvSpPr>
            <p:cNvPr id="18" name="文本框 17">
              <a:extLst>
                <a:ext uri="{FF2B5EF4-FFF2-40B4-BE49-F238E27FC236}">
                  <a16:creationId xmlns:a16="http://schemas.microsoft.com/office/drawing/2014/main" id="{9C9EB10A-1210-024A-B8FD-A8C5B007DC05}"/>
                </a:ext>
              </a:extLst>
            </p:cNvPr>
            <p:cNvSpPr txBox="1"/>
            <p:nvPr/>
          </p:nvSpPr>
          <p:spPr>
            <a:xfrm>
              <a:off x="8351585" y="987815"/>
              <a:ext cx="3682999" cy="830997"/>
            </a:xfrm>
            <a:prstGeom prst="rect">
              <a:avLst/>
            </a:prstGeom>
            <a:noFill/>
          </p:spPr>
          <p:txBody>
            <a:bodyPr wrap="square" rtlCol="0">
              <a:spAutoFit/>
            </a:bodyPr>
            <a:lstStyle/>
            <a:p>
              <a:pPr algn="ctr">
                <a:spcAft>
                  <a:spcPts val="1200"/>
                </a:spcAft>
              </a:pPr>
              <a:r>
                <a:rPr kumimoji="1" lang="en-US" altLang="zh-CN" sz="2400" b="1" dirty="0">
                  <a:solidFill>
                    <a:srgbClr val="002060"/>
                  </a:solidFill>
                  <a:latin typeface="微软雅黑"/>
                  <a:ea typeface="微软雅黑"/>
                  <a:cs typeface="微软雅黑"/>
                </a:rPr>
                <a:t>5. Heterogeneous Data Modeling</a:t>
              </a:r>
            </a:p>
          </p:txBody>
        </p:sp>
        <p:grpSp>
          <p:nvGrpSpPr>
            <p:cNvPr id="20" name="组 12">
              <a:extLst>
                <a:ext uri="{FF2B5EF4-FFF2-40B4-BE49-F238E27FC236}">
                  <a16:creationId xmlns:a16="http://schemas.microsoft.com/office/drawing/2014/main" id="{5F683CE1-C6AF-014F-88F2-515DAE04EB25}"/>
                </a:ext>
              </a:extLst>
            </p:cNvPr>
            <p:cNvGrpSpPr/>
            <p:nvPr/>
          </p:nvGrpSpPr>
          <p:grpSpPr>
            <a:xfrm>
              <a:off x="8390908" y="1846804"/>
              <a:ext cx="3570208" cy="4116855"/>
              <a:chOff x="8390908" y="1846804"/>
              <a:chExt cx="3570208" cy="4116855"/>
            </a:xfrm>
          </p:grpSpPr>
          <p:grpSp>
            <p:nvGrpSpPr>
              <p:cNvPr id="21" name="组 13">
                <a:extLst>
                  <a:ext uri="{FF2B5EF4-FFF2-40B4-BE49-F238E27FC236}">
                    <a16:creationId xmlns:a16="http://schemas.microsoft.com/office/drawing/2014/main" id="{BE86C9A1-E724-F248-8CCD-F5120135A4F9}"/>
                  </a:ext>
                </a:extLst>
              </p:cNvPr>
              <p:cNvGrpSpPr/>
              <p:nvPr/>
            </p:nvGrpSpPr>
            <p:grpSpPr>
              <a:xfrm>
                <a:off x="8390908" y="1846804"/>
                <a:ext cx="3570208" cy="4116855"/>
                <a:chOff x="8521535" y="1772160"/>
                <a:chExt cx="3570208" cy="4116855"/>
              </a:xfrm>
            </p:grpSpPr>
            <p:sp>
              <p:nvSpPr>
                <p:cNvPr id="25" name="矩形 24">
                  <a:extLst>
                    <a:ext uri="{FF2B5EF4-FFF2-40B4-BE49-F238E27FC236}">
                      <a16:creationId xmlns:a16="http://schemas.microsoft.com/office/drawing/2014/main" id="{E429FD8D-3EF4-DB43-83E4-1140D4AC46AA}"/>
                    </a:ext>
                  </a:extLst>
                </p:cNvPr>
                <p:cNvSpPr/>
                <p:nvPr/>
              </p:nvSpPr>
              <p:spPr>
                <a:xfrm>
                  <a:off x="8521535" y="1772160"/>
                  <a:ext cx="3570208" cy="411685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6" name="图片 25">
                  <a:extLst>
                    <a:ext uri="{FF2B5EF4-FFF2-40B4-BE49-F238E27FC236}">
                      <a16:creationId xmlns:a16="http://schemas.microsoft.com/office/drawing/2014/main" id="{6E75A1CE-5634-ED4F-BCD7-3EDDCE0B4A95}"/>
                    </a:ext>
                  </a:extLst>
                </p:cNvPr>
                <p:cNvPicPr>
                  <a:picLocks noChangeAspect="1"/>
                </p:cNvPicPr>
                <p:nvPr/>
              </p:nvPicPr>
              <p:blipFill>
                <a:blip r:embed="rId2"/>
                <a:stretch>
                  <a:fillRect/>
                </a:stretch>
              </p:blipFill>
              <p:spPr>
                <a:xfrm>
                  <a:off x="8696368" y="1828143"/>
                  <a:ext cx="3220551" cy="1810800"/>
                </a:xfrm>
                <a:prstGeom prst="rect">
                  <a:avLst/>
                </a:prstGeom>
                <a:ln>
                  <a:noFill/>
                </a:ln>
              </p:spPr>
            </p:pic>
            <p:pic>
              <p:nvPicPr>
                <p:cNvPr id="27" name="图片 26">
                  <a:extLst>
                    <a:ext uri="{FF2B5EF4-FFF2-40B4-BE49-F238E27FC236}">
                      <a16:creationId xmlns:a16="http://schemas.microsoft.com/office/drawing/2014/main" id="{A2D5BE08-027D-FB4B-8EB2-99FA53CCE6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4740" y="4355593"/>
                  <a:ext cx="1594287" cy="1170980"/>
                </a:xfrm>
                <a:prstGeom prst="rect">
                  <a:avLst/>
                </a:prstGeom>
              </p:spPr>
            </p:pic>
            <p:pic>
              <p:nvPicPr>
                <p:cNvPr id="28" name="图片 27">
                  <a:extLst>
                    <a:ext uri="{FF2B5EF4-FFF2-40B4-BE49-F238E27FC236}">
                      <a16:creationId xmlns:a16="http://schemas.microsoft.com/office/drawing/2014/main" id="{D3C57B9A-82B6-BB4C-AB10-E66485CD85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0994" y="4234116"/>
                  <a:ext cx="1787083" cy="1331641"/>
                </a:xfrm>
                <a:prstGeom prst="rect">
                  <a:avLst/>
                </a:prstGeom>
              </p:spPr>
            </p:pic>
          </p:grpSp>
          <p:sp>
            <p:nvSpPr>
              <p:cNvPr id="22" name="左右箭头 21">
                <a:extLst>
                  <a:ext uri="{FF2B5EF4-FFF2-40B4-BE49-F238E27FC236}">
                    <a16:creationId xmlns:a16="http://schemas.microsoft.com/office/drawing/2014/main" id="{33D05432-0A6F-1C42-8215-7E2498AAE3FD}"/>
                  </a:ext>
                </a:extLst>
              </p:cNvPr>
              <p:cNvSpPr/>
              <p:nvPr/>
            </p:nvSpPr>
            <p:spPr>
              <a:xfrm rot="18900000">
                <a:off x="9668388" y="3674829"/>
                <a:ext cx="375695" cy="257688"/>
              </a:xfrm>
              <a:prstGeom prst="leftRightArrow">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左右箭头 22">
                <a:extLst>
                  <a:ext uri="{FF2B5EF4-FFF2-40B4-BE49-F238E27FC236}">
                    <a16:creationId xmlns:a16="http://schemas.microsoft.com/office/drawing/2014/main" id="{86549C7A-0AD1-F840-807D-B16446D891FB}"/>
                  </a:ext>
                </a:extLst>
              </p:cNvPr>
              <p:cNvSpPr/>
              <p:nvPr/>
            </p:nvSpPr>
            <p:spPr>
              <a:xfrm rot="2700000">
                <a:off x="10486972" y="3675512"/>
                <a:ext cx="362733" cy="234505"/>
              </a:xfrm>
              <a:prstGeom prst="leftRightArrow">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左右箭头 23">
                <a:extLst>
                  <a:ext uri="{FF2B5EF4-FFF2-40B4-BE49-F238E27FC236}">
                    <a16:creationId xmlns:a16="http://schemas.microsoft.com/office/drawing/2014/main" id="{309077CF-0128-4E4A-8416-920255EDD8AF}"/>
                  </a:ext>
                </a:extLst>
              </p:cNvPr>
              <p:cNvSpPr/>
              <p:nvPr/>
            </p:nvSpPr>
            <p:spPr>
              <a:xfrm>
                <a:off x="10088308" y="4195819"/>
                <a:ext cx="399301" cy="214989"/>
              </a:xfrm>
              <a:prstGeom prst="leftRightArrow">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grpSp>
        <p:nvGrpSpPr>
          <p:cNvPr id="29" name="组 2">
            <a:extLst>
              <a:ext uri="{FF2B5EF4-FFF2-40B4-BE49-F238E27FC236}">
                <a16:creationId xmlns:a16="http://schemas.microsoft.com/office/drawing/2014/main" id="{4F80795D-2FF6-4645-B9E4-9AA9F8DF252B}"/>
              </a:ext>
            </a:extLst>
          </p:cNvPr>
          <p:cNvGrpSpPr/>
          <p:nvPr/>
        </p:nvGrpSpPr>
        <p:grpSpPr>
          <a:xfrm>
            <a:off x="145689" y="1645673"/>
            <a:ext cx="3844463" cy="5038906"/>
            <a:chOff x="361814" y="904687"/>
            <a:chExt cx="3844463" cy="5038906"/>
          </a:xfrm>
        </p:grpSpPr>
        <p:sp>
          <p:nvSpPr>
            <p:cNvPr id="32" name="文本框 31">
              <a:extLst>
                <a:ext uri="{FF2B5EF4-FFF2-40B4-BE49-F238E27FC236}">
                  <a16:creationId xmlns:a16="http://schemas.microsoft.com/office/drawing/2014/main" id="{06A6D572-AA0F-A949-B40C-B1307BEF724C}"/>
                </a:ext>
              </a:extLst>
            </p:cNvPr>
            <p:cNvSpPr txBox="1"/>
            <p:nvPr/>
          </p:nvSpPr>
          <p:spPr>
            <a:xfrm>
              <a:off x="361814" y="904687"/>
              <a:ext cx="3516748" cy="461665"/>
            </a:xfrm>
            <a:prstGeom prst="rect">
              <a:avLst/>
            </a:prstGeom>
            <a:noFill/>
          </p:spPr>
          <p:txBody>
            <a:bodyPr wrap="square" rtlCol="0">
              <a:spAutoFit/>
            </a:bodyPr>
            <a:lstStyle/>
            <a:p>
              <a:pPr algn="ctr">
                <a:spcAft>
                  <a:spcPts val="1200"/>
                </a:spcAft>
              </a:pPr>
              <a:r>
                <a:rPr kumimoji="1" lang="en-US" altLang="zh-CN" sz="2400" b="1" dirty="0">
                  <a:solidFill>
                    <a:srgbClr val="002060"/>
                  </a:solidFill>
                  <a:latin typeface="微软雅黑"/>
                  <a:ea typeface="微软雅黑"/>
                  <a:cs typeface="微软雅黑"/>
                </a:rPr>
                <a:t>4. Outlier Detection</a:t>
              </a:r>
            </a:p>
          </p:txBody>
        </p:sp>
        <p:pic>
          <p:nvPicPr>
            <p:cNvPr id="31" name="Picture 2" descr="mage result for outlier detection">
              <a:extLst>
                <a:ext uri="{FF2B5EF4-FFF2-40B4-BE49-F238E27FC236}">
                  <a16:creationId xmlns:a16="http://schemas.microsoft.com/office/drawing/2014/main" id="{CB985C1D-C94B-D94A-93FD-479AD87DEC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93"/>
            <a:stretch/>
          </p:blipFill>
          <p:spPr bwMode="auto">
            <a:xfrm>
              <a:off x="361814" y="1729047"/>
              <a:ext cx="3844463" cy="42145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a:extLst>
              <a:ext uri="{FF2B5EF4-FFF2-40B4-BE49-F238E27FC236}">
                <a16:creationId xmlns:a16="http://schemas.microsoft.com/office/drawing/2014/main" id="{5ED19ACB-D79D-9D4E-ACB6-4804DEEFB048}"/>
              </a:ext>
            </a:extLst>
          </p:cNvPr>
          <p:cNvGrpSpPr/>
          <p:nvPr/>
        </p:nvGrpSpPr>
        <p:grpSpPr>
          <a:xfrm>
            <a:off x="8376986" y="1623798"/>
            <a:ext cx="3932274" cy="5000039"/>
            <a:chOff x="8376986" y="1623798"/>
            <a:chExt cx="3932274" cy="5000039"/>
          </a:xfrm>
        </p:grpSpPr>
        <p:sp>
          <p:nvSpPr>
            <p:cNvPr id="35" name="文本框 34">
              <a:extLst>
                <a:ext uri="{FF2B5EF4-FFF2-40B4-BE49-F238E27FC236}">
                  <a16:creationId xmlns:a16="http://schemas.microsoft.com/office/drawing/2014/main" id="{CCEF7451-549D-9842-9A5F-20C50438DC9A}"/>
                </a:ext>
              </a:extLst>
            </p:cNvPr>
            <p:cNvSpPr txBox="1"/>
            <p:nvPr/>
          </p:nvSpPr>
          <p:spPr>
            <a:xfrm>
              <a:off x="8376986" y="1623798"/>
              <a:ext cx="3932274" cy="830997"/>
            </a:xfrm>
            <a:prstGeom prst="rect">
              <a:avLst/>
            </a:prstGeom>
            <a:noFill/>
          </p:spPr>
          <p:txBody>
            <a:bodyPr wrap="square" rtlCol="0">
              <a:spAutoFit/>
            </a:bodyPr>
            <a:lstStyle/>
            <a:p>
              <a:pPr>
                <a:spcAft>
                  <a:spcPts val="1200"/>
                </a:spcAft>
              </a:pPr>
              <a:r>
                <a:rPr kumimoji="1" lang="en-US" altLang="zh-CN" sz="2400" b="1" dirty="0">
                  <a:solidFill>
                    <a:srgbClr val="002060"/>
                  </a:solidFill>
                  <a:latin typeface="微软雅黑"/>
                  <a:ea typeface="微软雅黑"/>
                  <a:cs typeface="微软雅黑"/>
                </a:rPr>
                <a:t>6. Prediction-Causality  Integrated Modeling</a:t>
              </a:r>
            </a:p>
          </p:txBody>
        </p:sp>
        <p:grpSp>
          <p:nvGrpSpPr>
            <p:cNvPr id="3" name="组合 2">
              <a:extLst>
                <a:ext uri="{FF2B5EF4-FFF2-40B4-BE49-F238E27FC236}">
                  <a16:creationId xmlns:a16="http://schemas.microsoft.com/office/drawing/2014/main" id="{BE5D3C94-93AC-6648-BDE8-F3526A57850C}"/>
                </a:ext>
              </a:extLst>
            </p:cNvPr>
            <p:cNvGrpSpPr/>
            <p:nvPr/>
          </p:nvGrpSpPr>
          <p:grpSpPr>
            <a:xfrm>
              <a:off x="8434550" y="2499049"/>
              <a:ext cx="3426388" cy="4124788"/>
              <a:chOff x="8434550" y="2499049"/>
              <a:chExt cx="3426388" cy="4124788"/>
            </a:xfrm>
          </p:grpSpPr>
          <p:sp>
            <p:nvSpPr>
              <p:cNvPr id="34" name="矩形 33">
                <a:extLst>
                  <a:ext uri="{FF2B5EF4-FFF2-40B4-BE49-F238E27FC236}">
                    <a16:creationId xmlns:a16="http://schemas.microsoft.com/office/drawing/2014/main" id="{97B5A0CB-8810-3E41-87B9-759E3F1A8A26}"/>
                  </a:ext>
                </a:extLst>
              </p:cNvPr>
              <p:cNvSpPr/>
              <p:nvPr/>
            </p:nvSpPr>
            <p:spPr>
              <a:xfrm>
                <a:off x="8434550" y="2499049"/>
                <a:ext cx="3400633" cy="412478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6" name="图片 35">
                <a:extLst>
                  <a:ext uri="{FF2B5EF4-FFF2-40B4-BE49-F238E27FC236}">
                    <a16:creationId xmlns:a16="http://schemas.microsoft.com/office/drawing/2014/main" id="{12FBFE9C-4302-1040-9294-E3FB0407F756}"/>
                  </a:ext>
                </a:extLst>
              </p:cNvPr>
              <p:cNvPicPr>
                <a:picLocks noChangeAspect="1"/>
              </p:cNvPicPr>
              <p:nvPr/>
            </p:nvPicPr>
            <p:blipFill rotWithShape="1">
              <a:blip r:embed="rId6"/>
              <a:srcRect l="8439" t="4857" r="6363" b="9645"/>
              <a:stretch/>
            </p:blipFill>
            <p:spPr>
              <a:xfrm>
                <a:off x="8522040" y="2660590"/>
                <a:ext cx="3230418" cy="2186883"/>
              </a:xfrm>
              <a:prstGeom prst="rect">
                <a:avLst/>
              </a:prstGeom>
            </p:spPr>
          </p:pic>
          <p:pic>
            <p:nvPicPr>
              <p:cNvPr id="37" name="图片 36">
                <a:extLst>
                  <a:ext uri="{FF2B5EF4-FFF2-40B4-BE49-F238E27FC236}">
                    <a16:creationId xmlns:a16="http://schemas.microsoft.com/office/drawing/2014/main" id="{D222FDF8-124D-BF4D-86A5-CF5D4BE64810}"/>
                  </a:ext>
                </a:extLst>
              </p:cNvPr>
              <p:cNvPicPr>
                <a:picLocks noChangeAspect="1"/>
              </p:cNvPicPr>
              <p:nvPr/>
            </p:nvPicPr>
            <p:blipFill>
              <a:blip r:embed="rId7"/>
              <a:stretch>
                <a:fillRect/>
              </a:stretch>
            </p:blipFill>
            <p:spPr>
              <a:xfrm>
                <a:off x="8554538" y="5127942"/>
                <a:ext cx="3306400" cy="1267759"/>
              </a:xfrm>
              <a:prstGeom prst="rect">
                <a:avLst/>
              </a:prstGeom>
              <a:ln>
                <a:noFill/>
              </a:ln>
            </p:spPr>
          </p:pic>
        </p:grpSp>
      </p:grpSp>
    </p:spTree>
    <p:extLst>
      <p:ext uri="{BB962C8B-B14F-4D97-AF65-F5344CB8AC3E}">
        <p14:creationId xmlns:p14="http://schemas.microsoft.com/office/powerpoint/2010/main" val="3556499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mage result for than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691" y="1245811"/>
            <a:ext cx="8754844" cy="350907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3208713" y="4754885"/>
            <a:ext cx="8570505" cy="1031051"/>
          </a:xfrm>
          <a:prstGeom prst="rect">
            <a:avLst/>
          </a:prstGeom>
          <a:noFill/>
        </p:spPr>
        <p:txBody>
          <a:bodyPr wrap="square" rtlCol="0">
            <a:spAutoFit/>
          </a:bodyPr>
          <a:lstStyle/>
          <a:p>
            <a:pPr algn="r">
              <a:spcAft>
                <a:spcPts val="600"/>
              </a:spcAft>
            </a:pPr>
            <a:r>
              <a:rPr kumimoji="1" lang="en-US" altLang="zh-CN" sz="2800" b="1" dirty="0" err="1">
                <a:solidFill>
                  <a:schemeClr val="accent5"/>
                </a:solidFill>
                <a:latin typeface="Palatino Linotype" panose="02040502050505030304" pitchFamily="18" charset="0"/>
                <a:ea typeface="STFangsong" charset="-122"/>
                <a:cs typeface="STFangsong" charset="-122"/>
              </a:rPr>
              <a:t>Jingyuan</a:t>
            </a:r>
            <a:r>
              <a:rPr kumimoji="1" lang="en-US" altLang="zh-CN" sz="2800" b="1" dirty="0">
                <a:solidFill>
                  <a:schemeClr val="accent5"/>
                </a:solidFill>
                <a:latin typeface="Palatino Linotype" panose="02040502050505030304" pitchFamily="18" charset="0"/>
                <a:ea typeface="STFangsong" charset="-122"/>
                <a:cs typeface="STFangsong" charset="-122"/>
              </a:rPr>
              <a:t> Wang, jywang@buaa.edu.cn</a:t>
            </a:r>
          </a:p>
          <a:p>
            <a:pPr algn="r">
              <a:spcAft>
                <a:spcPts val="600"/>
              </a:spcAft>
            </a:pPr>
            <a:r>
              <a:rPr kumimoji="1" lang="en-US" altLang="zh-CN" sz="2800" b="1" dirty="0" err="1">
                <a:solidFill>
                  <a:schemeClr val="accent5"/>
                </a:solidFill>
                <a:latin typeface="Palatino Linotype" panose="02040502050505030304" pitchFamily="18" charset="0"/>
                <a:ea typeface="STFangsong" charset="-122"/>
                <a:cs typeface="STFangsong" charset="-122"/>
              </a:rPr>
              <a:t>Beihang</a:t>
            </a:r>
            <a:endParaRPr kumimoji="1" lang="en-US" altLang="zh-CN" sz="2800" b="1" dirty="0">
              <a:solidFill>
                <a:schemeClr val="accent5"/>
              </a:solidFill>
              <a:latin typeface="Palatino Linotype" panose="02040502050505030304" pitchFamily="18" charset="0"/>
              <a:ea typeface="STFangsong" charset="-122"/>
              <a:cs typeface="STFangsong" charset="-122"/>
            </a:endParaRPr>
          </a:p>
        </p:txBody>
      </p:sp>
    </p:spTree>
    <p:extLst>
      <p:ext uri="{BB962C8B-B14F-4D97-AF65-F5344CB8AC3E}">
        <p14:creationId xmlns:p14="http://schemas.microsoft.com/office/powerpoint/2010/main" val="183604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B2E3BEA-C73E-452A-BBA3-311875827D44}"/>
              </a:ext>
            </a:extLst>
          </p:cNvPr>
          <p:cNvSpPr>
            <a:spLocks noGrp="1"/>
          </p:cNvSpPr>
          <p:nvPr>
            <p:ph type="title"/>
          </p:nvPr>
        </p:nvSpPr>
        <p:spPr/>
        <p:txBody>
          <a:bodyPr/>
          <a:lstStyle/>
          <a:p>
            <a:r>
              <a:rPr lang="en-US" altLang="zh-CN" dirty="0">
                <a:solidFill>
                  <a:srgbClr val="0070C0"/>
                </a:solidFill>
              </a:rPr>
              <a:t>Background</a:t>
            </a:r>
            <a:endParaRPr lang="zh-CN" altLang="en-US" dirty="0">
              <a:solidFill>
                <a:srgbClr val="0070C0"/>
              </a:solidFill>
            </a:endParaRPr>
          </a:p>
        </p:txBody>
      </p:sp>
      <p:sp>
        <p:nvSpPr>
          <p:cNvPr id="5" name="矩形 4">
            <a:extLst>
              <a:ext uri="{FF2B5EF4-FFF2-40B4-BE49-F238E27FC236}">
                <a16:creationId xmlns:a16="http://schemas.microsoft.com/office/drawing/2014/main" id="{02A1FE7E-CD57-48B4-9231-DE0790EF3301}"/>
              </a:ext>
            </a:extLst>
          </p:cNvPr>
          <p:cNvSpPr/>
          <p:nvPr/>
        </p:nvSpPr>
        <p:spPr>
          <a:xfrm>
            <a:off x="1781694" y="1359348"/>
            <a:ext cx="1770036" cy="523220"/>
          </a:xfrm>
          <a:prstGeom prst="rect">
            <a:avLst/>
          </a:prstGeom>
        </p:spPr>
        <p:txBody>
          <a:bodyPr wrap="none">
            <a:spAutoFit/>
          </a:bodyPr>
          <a:lstStyle/>
          <a:p>
            <a:r>
              <a:rPr lang="en-US" altLang="zh-CN" sz="2800" b="1" dirty="0">
                <a:solidFill>
                  <a:srgbClr val="002060"/>
                </a:solidFill>
                <a:latin typeface="Times New Roman" panose="02020603050405020304" pitchFamily="18" charset="0"/>
                <a:cs typeface="Times New Roman" panose="02020603050405020304" pitchFamily="18" charset="0"/>
              </a:rPr>
              <a:t>In H</a:t>
            </a:r>
            <a:r>
              <a:rPr lang="zh-CN" altLang="en-US" sz="2800" b="1" dirty="0">
                <a:solidFill>
                  <a:srgbClr val="002060"/>
                </a:solidFill>
                <a:latin typeface="Times New Roman" panose="02020603050405020304" pitchFamily="18" charset="0"/>
                <a:cs typeface="Times New Roman" panose="02020603050405020304" pitchFamily="18" charset="0"/>
              </a:rPr>
              <a:t>istory</a:t>
            </a:r>
          </a:p>
        </p:txBody>
      </p:sp>
      <p:sp>
        <p:nvSpPr>
          <p:cNvPr id="6" name="矩形 5">
            <a:extLst>
              <a:ext uri="{FF2B5EF4-FFF2-40B4-BE49-F238E27FC236}">
                <a16:creationId xmlns:a16="http://schemas.microsoft.com/office/drawing/2014/main" id="{F7173E89-7351-4E27-AB50-7165873C0879}"/>
              </a:ext>
            </a:extLst>
          </p:cNvPr>
          <p:cNvSpPr/>
          <p:nvPr/>
        </p:nvSpPr>
        <p:spPr>
          <a:xfrm>
            <a:off x="7242865" y="1359348"/>
            <a:ext cx="2693110" cy="523220"/>
          </a:xfrm>
          <a:prstGeom prst="rect">
            <a:avLst/>
          </a:prstGeom>
        </p:spPr>
        <p:txBody>
          <a:bodyPr wrap="none">
            <a:spAutoFit/>
          </a:bodyPr>
          <a:lstStyle/>
          <a:p>
            <a:r>
              <a:rPr lang="en-US" altLang="zh-CN" sz="2800" b="1" dirty="0">
                <a:solidFill>
                  <a:srgbClr val="002060"/>
                </a:solidFill>
                <a:latin typeface="Times New Roman" panose="02020603050405020304" pitchFamily="18" charset="0"/>
                <a:cs typeface="Times New Roman" panose="02020603050405020304" pitchFamily="18" charset="0"/>
              </a:rPr>
              <a:t>In Recent Years</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D5888341-5427-48E4-B999-2C0816C0C9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284" y="1962543"/>
            <a:ext cx="3703668" cy="1851834"/>
          </a:xfrm>
          <a:prstGeom prst="rect">
            <a:avLst/>
          </a:prstGeom>
        </p:spPr>
      </p:pic>
      <p:sp>
        <p:nvSpPr>
          <p:cNvPr id="7" name="矩形 6">
            <a:extLst>
              <a:ext uri="{FF2B5EF4-FFF2-40B4-BE49-F238E27FC236}">
                <a16:creationId xmlns:a16="http://schemas.microsoft.com/office/drawing/2014/main" id="{21E99FA1-6C45-4423-9D06-2A1313CC4AC5}"/>
              </a:ext>
            </a:extLst>
          </p:cNvPr>
          <p:cNvSpPr/>
          <p:nvPr/>
        </p:nvSpPr>
        <p:spPr>
          <a:xfrm>
            <a:off x="553190" y="6153790"/>
            <a:ext cx="4357857" cy="646331"/>
          </a:xfrm>
          <a:prstGeom prst="rect">
            <a:avLst/>
          </a:prstGeom>
          <a:solidFill>
            <a:schemeClr val="bg1"/>
          </a:solidFill>
        </p:spPr>
        <p:txBody>
          <a:bodyPr wrap="square">
            <a:spAutoFit/>
          </a:bodyPr>
          <a:lstStyle/>
          <a:p>
            <a:pPr algn="ctr"/>
            <a:r>
              <a:rPr lang="en-US" altLang="zh-CN" dirty="0">
                <a:solidFill>
                  <a:srgbClr val="002060"/>
                </a:solidFill>
                <a:latin typeface="Times New Roman" panose="02020603050405020304" pitchFamily="18" charset="0"/>
                <a:cs typeface="Times New Roman" panose="02020603050405020304" pitchFamily="18" charset="0"/>
              </a:rPr>
              <a:t>Black Death resulting in the deaths of 75 to 200 million people from 1347 to 1351.</a:t>
            </a:r>
            <a:endParaRPr lang="zh-CN" altLang="en-US" dirty="0">
              <a:solidFill>
                <a:srgbClr val="002060"/>
              </a:solidFill>
              <a:latin typeface="Times New Roman" panose="02020603050405020304" pitchFamily="18" charset="0"/>
              <a:cs typeface="Times New Roman" panose="02020603050405020304" pitchFamily="18" charset="0"/>
            </a:endParaRPr>
          </a:p>
        </p:txBody>
      </p:sp>
      <p:grpSp>
        <p:nvGrpSpPr>
          <p:cNvPr id="14" name="组合 13">
            <a:extLst>
              <a:ext uri="{FF2B5EF4-FFF2-40B4-BE49-F238E27FC236}">
                <a16:creationId xmlns:a16="http://schemas.microsoft.com/office/drawing/2014/main" id="{C045D04A-1984-4691-819A-DCE6CD450B98}"/>
              </a:ext>
            </a:extLst>
          </p:cNvPr>
          <p:cNvGrpSpPr/>
          <p:nvPr/>
        </p:nvGrpSpPr>
        <p:grpSpPr>
          <a:xfrm>
            <a:off x="879723" y="3999423"/>
            <a:ext cx="3704791" cy="2082878"/>
            <a:chOff x="744948" y="4040519"/>
            <a:chExt cx="3704791" cy="2082878"/>
          </a:xfrm>
        </p:grpSpPr>
        <p:pic>
          <p:nvPicPr>
            <p:cNvPr id="12" name="图片 11">
              <a:extLst>
                <a:ext uri="{FF2B5EF4-FFF2-40B4-BE49-F238E27FC236}">
                  <a16:creationId xmlns:a16="http://schemas.microsoft.com/office/drawing/2014/main" id="{806D9EDE-F60C-4871-9BC8-07F02234F2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93" b="34355"/>
            <a:stretch/>
          </p:blipFill>
          <p:spPr>
            <a:xfrm>
              <a:off x="746071" y="4040519"/>
              <a:ext cx="3703668" cy="1851834"/>
            </a:xfrm>
            <a:prstGeom prst="rect">
              <a:avLst/>
            </a:prstGeom>
          </p:spPr>
        </p:pic>
        <p:pic>
          <p:nvPicPr>
            <p:cNvPr id="13" name="图片 12">
              <a:extLst>
                <a:ext uri="{FF2B5EF4-FFF2-40B4-BE49-F238E27FC236}">
                  <a16:creationId xmlns:a16="http://schemas.microsoft.com/office/drawing/2014/main" id="{A34B0CB5-C2DC-4725-80CD-D6358DF4B7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 t="82968" r="129" b="10224"/>
            <a:stretch/>
          </p:blipFill>
          <p:spPr>
            <a:xfrm>
              <a:off x="744948" y="5903196"/>
              <a:ext cx="3703668" cy="220201"/>
            </a:xfrm>
            <a:prstGeom prst="rect">
              <a:avLst/>
            </a:prstGeom>
          </p:spPr>
        </p:pic>
      </p:grpSp>
      <p:sp>
        <p:nvSpPr>
          <p:cNvPr id="16" name="矩形 15">
            <a:extLst>
              <a:ext uri="{FF2B5EF4-FFF2-40B4-BE49-F238E27FC236}">
                <a16:creationId xmlns:a16="http://schemas.microsoft.com/office/drawing/2014/main" id="{3EB4B0D7-D2C3-4418-A2A0-1C6078624C6A}"/>
              </a:ext>
            </a:extLst>
          </p:cNvPr>
          <p:cNvSpPr/>
          <p:nvPr/>
        </p:nvSpPr>
        <p:spPr>
          <a:xfrm>
            <a:off x="5760621" y="6125165"/>
            <a:ext cx="6096000" cy="646331"/>
          </a:xfrm>
          <a:prstGeom prst="rect">
            <a:avLst/>
          </a:prstGeom>
          <a:solidFill>
            <a:schemeClr val="bg1"/>
          </a:solidFill>
        </p:spPr>
        <p:txBody>
          <a:bodyPr>
            <a:spAutoFit/>
          </a:bodyPr>
          <a:lstStyle/>
          <a:p>
            <a:r>
              <a:rPr lang="zh-CN" altLang="en-US" dirty="0">
                <a:solidFill>
                  <a:srgbClr val="002060"/>
                </a:solidFill>
                <a:latin typeface="Times New Roman" panose="02020603050405020304" pitchFamily="18" charset="0"/>
                <a:cs typeface="Times New Roman" panose="02020603050405020304" pitchFamily="18" charset="0"/>
              </a:rPr>
              <a:t>The W</a:t>
            </a:r>
            <a:r>
              <a:rPr lang="en-US" altLang="zh-CN" dirty="0">
                <a:solidFill>
                  <a:srgbClr val="002060"/>
                </a:solidFill>
                <a:latin typeface="Times New Roman" panose="02020603050405020304" pitchFamily="18" charset="0"/>
                <a:cs typeface="Times New Roman" panose="02020603050405020304" pitchFamily="18" charset="0"/>
              </a:rPr>
              <a:t>HO </a:t>
            </a:r>
            <a:r>
              <a:rPr lang="zh-CN" altLang="en-US" dirty="0">
                <a:solidFill>
                  <a:srgbClr val="002060"/>
                </a:solidFill>
                <a:latin typeface="Times New Roman" panose="02020603050405020304" pitchFamily="18" charset="0"/>
                <a:cs typeface="Times New Roman" panose="02020603050405020304" pitchFamily="18" charset="0"/>
              </a:rPr>
              <a:t>estimates that annual flu epidemics result in about 290,000 to 650,000 deaths globally.</a:t>
            </a:r>
          </a:p>
        </p:txBody>
      </p:sp>
      <p:sp>
        <p:nvSpPr>
          <p:cNvPr id="17" name="矩形 16">
            <a:extLst>
              <a:ext uri="{FF2B5EF4-FFF2-40B4-BE49-F238E27FC236}">
                <a16:creationId xmlns:a16="http://schemas.microsoft.com/office/drawing/2014/main" id="{F6554137-6902-470A-B7AD-4F0B309E2FA3}"/>
              </a:ext>
            </a:extLst>
          </p:cNvPr>
          <p:cNvSpPr/>
          <p:nvPr/>
        </p:nvSpPr>
        <p:spPr>
          <a:xfrm>
            <a:off x="6154552" y="1811771"/>
            <a:ext cx="5242795" cy="707886"/>
          </a:xfrm>
          <a:prstGeom prst="rect">
            <a:avLst/>
          </a:prstGeom>
        </p:spPr>
        <p:txBody>
          <a:bodyPr wrap="square">
            <a:spAutoFit/>
          </a:bodyPr>
          <a:lstStyle/>
          <a:p>
            <a:r>
              <a:rPr lang="en-US" altLang="zh-CN" sz="2000" dirty="0">
                <a:latin typeface="Times New Roman" panose="02020603050405020304" pitchFamily="18" charset="0"/>
                <a:cs typeface="Times New Roman" panose="02020603050405020304" pitchFamily="18" charset="0"/>
              </a:rPr>
              <a:t>Epidemic transmitted via droplets: SARS </a:t>
            </a:r>
            <a:r>
              <a:rPr lang="en-US" altLang="zh-CN" sz="2000" b="1" dirty="0">
                <a:solidFill>
                  <a:srgbClr val="FF0000"/>
                </a:solidFill>
                <a:latin typeface="Times New Roman" panose="02020603050405020304" pitchFamily="18" charset="0"/>
                <a:cs typeface="Times New Roman" panose="02020603050405020304" pitchFamily="18" charset="0"/>
              </a:rPr>
              <a:t>2003</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H1N1 </a:t>
            </a:r>
            <a:r>
              <a:rPr lang="en-US" altLang="zh-CN" sz="2000" b="1" dirty="0">
                <a:solidFill>
                  <a:srgbClr val="FF0000"/>
                </a:solidFill>
                <a:latin typeface="Times New Roman" panose="02020603050405020304" pitchFamily="18" charset="0"/>
                <a:cs typeface="Times New Roman" panose="02020603050405020304" pitchFamily="18" charset="0"/>
              </a:rPr>
              <a:t>2009</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H7N9 </a:t>
            </a:r>
            <a:r>
              <a:rPr lang="en-US" altLang="zh-CN" sz="2000" b="1" dirty="0">
                <a:solidFill>
                  <a:srgbClr val="FF0000"/>
                </a:solidFill>
                <a:latin typeface="Times New Roman" panose="02020603050405020304" pitchFamily="18" charset="0"/>
                <a:cs typeface="Times New Roman" panose="02020603050405020304" pitchFamily="18" charset="0"/>
              </a:rPr>
              <a:t>2013</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H3N2 </a:t>
            </a:r>
            <a:r>
              <a:rPr lang="en-US" altLang="zh-CN" sz="2000" b="1" dirty="0">
                <a:solidFill>
                  <a:srgbClr val="FF0000"/>
                </a:solidFill>
                <a:latin typeface="Times New Roman" panose="02020603050405020304" pitchFamily="18" charset="0"/>
                <a:cs typeface="Times New Roman" panose="02020603050405020304" pitchFamily="18" charset="0"/>
              </a:rPr>
              <a:t>2017</a:t>
            </a:r>
            <a:r>
              <a:rPr lang="en-US" altLang="zh-CN" sz="2000" dirty="0">
                <a:latin typeface="Times New Roman" panose="02020603050405020304" pitchFamily="18" charset="0"/>
                <a:cs typeface="Times New Roman" panose="02020603050405020304" pitchFamily="18" charset="0"/>
              </a:rPr>
              <a:t>……</a:t>
            </a:r>
          </a:p>
        </p:txBody>
      </p:sp>
      <p:pic>
        <p:nvPicPr>
          <p:cNvPr id="18" name="图片 17">
            <a:extLst>
              <a:ext uri="{FF2B5EF4-FFF2-40B4-BE49-F238E27FC236}">
                <a16:creationId xmlns:a16="http://schemas.microsoft.com/office/drawing/2014/main" id="{F7B2958F-65A9-4C8D-A5ED-55DF94AC642E}"/>
              </a:ext>
            </a:extLst>
          </p:cNvPr>
          <p:cNvPicPr>
            <a:picLocks noChangeAspect="1"/>
          </p:cNvPicPr>
          <p:nvPr/>
        </p:nvPicPr>
        <p:blipFill>
          <a:blip r:embed="rId4"/>
          <a:srcRect/>
          <a:stretch>
            <a:fillRect/>
          </a:stretch>
        </p:blipFill>
        <p:spPr>
          <a:xfrm>
            <a:off x="6167222" y="2629794"/>
            <a:ext cx="5062754" cy="3495420"/>
          </a:xfrm>
          <a:prstGeom prst="rect">
            <a:avLst/>
          </a:prstGeom>
        </p:spPr>
      </p:pic>
      <p:sp>
        <p:nvSpPr>
          <p:cNvPr id="19" name="矩形 18">
            <a:extLst>
              <a:ext uri="{FF2B5EF4-FFF2-40B4-BE49-F238E27FC236}">
                <a16:creationId xmlns:a16="http://schemas.microsoft.com/office/drawing/2014/main" id="{79A4BF47-30A0-EB42-91EE-EFF37CCF8757}"/>
              </a:ext>
            </a:extLst>
          </p:cNvPr>
          <p:cNvSpPr/>
          <p:nvPr/>
        </p:nvSpPr>
        <p:spPr>
          <a:xfrm>
            <a:off x="5661426" y="316277"/>
            <a:ext cx="621836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02060"/>
                </a:solidFill>
              </a:rPr>
              <a:t>Infectious diseases are serious threats to human life and health.</a:t>
            </a:r>
            <a:endParaRPr lang="zh-CN" altLang="en-US" sz="2800" b="1" dirty="0">
              <a:solidFill>
                <a:srgbClr val="002060"/>
              </a:solidFill>
            </a:endParaRPr>
          </a:p>
        </p:txBody>
      </p:sp>
    </p:spTree>
    <p:extLst>
      <p:ext uri="{BB962C8B-B14F-4D97-AF65-F5344CB8AC3E}">
        <p14:creationId xmlns:p14="http://schemas.microsoft.com/office/powerpoint/2010/main" val="159925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5685" y="1418408"/>
            <a:ext cx="8060872" cy="1107035"/>
          </a:xfrm>
        </p:spPr>
        <p:txBody>
          <a:bodyPr anchor="ctr">
            <a:normAutofit/>
          </a:bodyPr>
          <a:lstStyle/>
          <a:p>
            <a:pPr marL="0" indent="0">
              <a:lnSpc>
                <a:spcPct val="100000"/>
              </a:lnSpc>
              <a:spcBef>
                <a:spcPts val="0"/>
              </a:spcBef>
              <a:buNone/>
            </a:pPr>
            <a:r>
              <a:rPr lang="en-US" sz="2400" b="1" dirty="0">
                <a:solidFill>
                  <a:schemeClr val="accent5"/>
                </a:solidFill>
                <a:sym typeface="+mn-ea"/>
              </a:rPr>
              <a:t>The first work using data analysis to study epidemic</a:t>
            </a:r>
            <a:r>
              <a:rPr lang="en-US" sz="2400" dirty="0">
                <a:solidFill>
                  <a:schemeClr val="accent5"/>
                </a:solidFill>
                <a:sym typeface="+mn-ea"/>
              </a:rPr>
              <a:t>:</a:t>
            </a:r>
            <a:r>
              <a:rPr lang="en-US" altLang="zh-CN" sz="2400" dirty="0">
                <a:solidFill>
                  <a:schemeClr val="accent5"/>
                </a:solidFill>
                <a:sym typeface="+mn-ea"/>
              </a:rPr>
              <a:t> </a:t>
            </a:r>
            <a:endParaRPr lang="zh-CN" altLang="en-US" sz="2400" dirty="0">
              <a:solidFill>
                <a:schemeClr val="accent5"/>
              </a:solidFill>
              <a:sym typeface="+mn-ea"/>
            </a:endParaRPr>
          </a:p>
          <a:p>
            <a:pPr marL="0" indent="0">
              <a:lnSpc>
                <a:spcPct val="100000"/>
              </a:lnSpc>
              <a:spcBef>
                <a:spcPts val="0"/>
              </a:spcBef>
              <a:buNone/>
            </a:pPr>
            <a:r>
              <a:rPr sz="2400" dirty="0">
                <a:solidFill>
                  <a:srgbClr val="002060"/>
                </a:solidFill>
                <a:sym typeface="+mn-ea"/>
              </a:rPr>
              <a:t>John </a:t>
            </a:r>
            <a:r>
              <a:rPr lang="en-US" sz="2400" dirty="0">
                <a:solidFill>
                  <a:srgbClr val="002060"/>
                </a:solidFill>
                <a:sym typeface="+mn-ea"/>
              </a:rPr>
              <a:t>S</a:t>
            </a:r>
            <a:r>
              <a:rPr sz="2400" dirty="0">
                <a:solidFill>
                  <a:srgbClr val="002060"/>
                </a:solidFill>
                <a:sym typeface="+mn-ea"/>
              </a:rPr>
              <a:t>now</a:t>
            </a:r>
            <a:r>
              <a:rPr lang="en-US" altLang="zh-CN" sz="2400" dirty="0">
                <a:solidFill>
                  <a:srgbClr val="002060"/>
                </a:solidFill>
                <a:sym typeface="+mn-ea"/>
              </a:rPr>
              <a:t>’s</a:t>
            </a:r>
            <a:r>
              <a:rPr sz="2400" dirty="0">
                <a:solidFill>
                  <a:srgbClr val="002060"/>
                </a:solidFill>
                <a:sym typeface="+mn-ea"/>
              </a:rPr>
              <a:t> London </a:t>
            </a:r>
            <a:r>
              <a:rPr lang="en-US" sz="2400" dirty="0">
                <a:solidFill>
                  <a:srgbClr val="002060"/>
                </a:solidFill>
                <a:sym typeface="+mn-ea"/>
              </a:rPr>
              <a:t>C</a:t>
            </a:r>
            <a:r>
              <a:rPr sz="2400" dirty="0">
                <a:solidFill>
                  <a:srgbClr val="002060"/>
                </a:solidFill>
                <a:sym typeface="+mn-ea"/>
              </a:rPr>
              <a:t>holera </a:t>
            </a:r>
            <a:r>
              <a:rPr lang="en-US" sz="2400" dirty="0">
                <a:solidFill>
                  <a:srgbClr val="002060"/>
                </a:solidFill>
                <a:sym typeface="+mn-ea"/>
              </a:rPr>
              <a:t>M</a:t>
            </a:r>
            <a:r>
              <a:rPr sz="2400" dirty="0">
                <a:solidFill>
                  <a:srgbClr val="002060"/>
                </a:solidFill>
                <a:sym typeface="+mn-ea"/>
              </a:rPr>
              <a:t>ap</a:t>
            </a:r>
            <a:r>
              <a:rPr lang="en-US" altLang="zh-CN" sz="2400" dirty="0">
                <a:solidFill>
                  <a:srgbClr val="002060"/>
                </a:solidFill>
                <a:sym typeface="+mn-ea"/>
              </a:rPr>
              <a:t>, 1854</a:t>
            </a:r>
            <a:endParaRPr sz="2400" dirty="0">
              <a:solidFill>
                <a:srgbClr val="002060"/>
              </a:solidFill>
              <a:sym typeface="+mn-ea"/>
            </a:endParaRPr>
          </a:p>
        </p:txBody>
      </p:sp>
      <p:sp>
        <p:nvSpPr>
          <p:cNvPr id="2" name="标题 1"/>
          <p:cNvSpPr>
            <a:spLocks noGrp="1"/>
          </p:cNvSpPr>
          <p:nvPr>
            <p:ph type="title"/>
          </p:nvPr>
        </p:nvSpPr>
        <p:spPr/>
        <p:txBody>
          <a:bodyPr/>
          <a:lstStyle/>
          <a:p>
            <a:r>
              <a:rPr lang="en-US" altLang="zh-CN" dirty="0">
                <a:solidFill>
                  <a:srgbClr val="0070C0"/>
                </a:solidFill>
              </a:rPr>
              <a:t>Related Work</a:t>
            </a:r>
            <a:endParaRPr lang="en-US" altLang="zh-CN" dirty="0">
              <a:solidFill>
                <a:srgbClr val="0070C0"/>
              </a:solidFill>
              <a:sym typeface="+mn-ea"/>
            </a:endParaRP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r="10278"/>
          <a:stretch>
            <a:fillRect/>
          </a:stretch>
        </p:blipFill>
        <p:spPr>
          <a:xfrm>
            <a:off x="1097280" y="2926715"/>
            <a:ext cx="6530340" cy="3075305"/>
          </a:xfrm>
          <a:prstGeom prst="rect">
            <a:avLst/>
          </a:prstGeom>
        </p:spPr>
      </p:pic>
      <p:pic>
        <p:nvPicPr>
          <p:cNvPr id="4" name="图片 3"/>
          <p:cNvPicPr>
            <a:picLocks noChangeAspect="1"/>
          </p:cNvPicPr>
          <p:nvPr/>
        </p:nvPicPr>
        <p:blipFill>
          <a:blip r:embed="rId4"/>
          <a:stretch>
            <a:fillRect/>
          </a:stretch>
        </p:blipFill>
        <p:spPr>
          <a:xfrm>
            <a:off x="8433527" y="1661795"/>
            <a:ext cx="3442335" cy="4340225"/>
          </a:xfrm>
          <a:prstGeom prst="rect">
            <a:avLst/>
          </a:prstGeom>
        </p:spPr>
      </p:pic>
      <p:sp>
        <p:nvSpPr>
          <p:cNvPr id="5" name="矩形 4">
            <a:extLst>
              <a:ext uri="{FF2B5EF4-FFF2-40B4-BE49-F238E27FC236}">
                <a16:creationId xmlns:a16="http://schemas.microsoft.com/office/drawing/2014/main" id="{C4A3ED0C-7958-7541-9768-B4FD100FB14F}"/>
              </a:ext>
            </a:extLst>
          </p:cNvPr>
          <p:cNvSpPr/>
          <p:nvPr/>
        </p:nvSpPr>
        <p:spPr>
          <a:xfrm>
            <a:off x="5779862" y="263665"/>
            <a:ext cx="6096000" cy="954107"/>
          </a:xfrm>
          <a:prstGeom prst="rect">
            <a:avLst/>
          </a:prstGeom>
          <a:solidFill>
            <a:srgbClr val="FFFF00"/>
          </a:solidFill>
          <a:ln>
            <a:solidFill>
              <a:schemeClr val="accent1"/>
            </a:solidFill>
          </a:ln>
        </p:spPr>
        <p:txBody>
          <a:bodyPr>
            <a:spAutoFit/>
          </a:bodyPr>
          <a:lstStyle/>
          <a:p>
            <a:r>
              <a:rPr lang="en-US" altLang="zh-CN" sz="2800" b="1" dirty="0">
                <a:solidFill>
                  <a:srgbClr val="002060"/>
                </a:solidFill>
              </a:rPr>
              <a:t>Disease transmission has close relationship with </a:t>
            </a:r>
            <a:r>
              <a:rPr lang="en-US" altLang="zh-CN" sz="2800" b="1" dirty="0">
                <a:solidFill>
                  <a:srgbClr val="FF0000"/>
                </a:solidFill>
              </a:rPr>
              <a:t>human mobility!</a:t>
            </a:r>
          </a:p>
        </p:txBody>
      </p:sp>
    </p:spTree>
    <p:custDataLst>
      <p:tags r:id="rId1"/>
    </p:custDataLst>
    <p:extLst>
      <p:ext uri="{BB962C8B-B14F-4D97-AF65-F5344CB8AC3E}">
        <p14:creationId xmlns:p14="http://schemas.microsoft.com/office/powerpoint/2010/main" val="423748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CCF2CF3-07E1-4D7E-9254-B61EE95B749A}"/>
              </a:ext>
            </a:extLst>
          </p:cNvPr>
          <p:cNvSpPr>
            <a:spLocks noGrp="1"/>
          </p:cNvSpPr>
          <p:nvPr>
            <p:ph type="title"/>
          </p:nvPr>
        </p:nvSpPr>
        <p:spPr/>
        <p:txBody>
          <a:bodyPr/>
          <a:lstStyle/>
          <a:p>
            <a:r>
              <a:rPr lang="en-US" altLang="zh-CN" dirty="0">
                <a:solidFill>
                  <a:srgbClr val="0070C0"/>
                </a:solidFill>
              </a:rPr>
              <a:t>Related Work</a:t>
            </a:r>
            <a:endParaRPr lang="zh-CN" altLang="en-US" dirty="0">
              <a:solidFill>
                <a:srgbClr val="0070C0"/>
              </a:solidFill>
            </a:endParaRPr>
          </a:p>
        </p:txBody>
      </p:sp>
      <p:pic>
        <p:nvPicPr>
          <p:cNvPr id="4" name="图片 3">
            <a:extLst>
              <a:ext uri="{FF2B5EF4-FFF2-40B4-BE49-F238E27FC236}">
                <a16:creationId xmlns:a16="http://schemas.microsoft.com/office/drawing/2014/main" id="{38D3F507-6476-457D-A976-09972DBBE77A}"/>
              </a:ext>
            </a:extLst>
          </p:cNvPr>
          <p:cNvPicPr>
            <a:picLocks noChangeAspect="1"/>
          </p:cNvPicPr>
          <p:nvPr/>
        </p:nvPicPr>
        <p:blipFill>
          <a:blip r:embed="rId3"/>
          <a:stretch>
            <a:fillRect/>
          </a:stretch>
        </p:blipFill>
        <p:spPr>
          <a:xfrm>
            <a:off x="502731" y="2468078"/>
            <a:ext cx="5005276" cy="3419614"/>
          </a:xfrm>
          <a:prstGeom prst="rect">
            <a:avLst/>
          </a:prstGeom>
        </p:spPr>
      </p:pic>
      <p:sp>
        <p:nvSpPr>
          <p:cNvPr id="5" name="矩形 4">
            <a:extLst>
              <a:ext uri="{FF2B5EF4-FFF2-40B4-BE49-F238E27FC236}">
                <a16:creationId xmlns:a16="http://schemas.microsoft.com/office/drawing/2014/main" id="{CA8EA911-2E78-434F-9507-09D1E0EA527C}"/>
              </a:ext>
            </a:extLst>
          </p:cNvPr>
          <p:cNvSpPr/>
          <p:nvPr/>
        </p:nvSpPr>
        <p:spPr>
          <a:xfrm>
            <a:off x="1555293" y="1920170"/>
            <a:ext cx="2900153" cy="461665"/>
          </a:xfrm>
          <a:prstGeom prst="rect">
            <a:avLst/>
          </a:prstGeom>
        </p:spPr>
        <p:txBody>
          <a:bodyPr wrap="none">
            <a:spAutoFit/>
          </a:bodyPr>
          <a:lstStyle/>
          <a:p>
            <a:r>
              <a:rPr lang="en-US" altLang="zh-CN" sz="2400" b="1" dirty="0"/>
              <a:t>Global Propagation</a:t>
            </a:r>
            <a:endParaRPr lang="zh-CN" altLang="en-US" sz="2400" b="1" dirty="0"/>
          </a:p>
        </p:txBody>
      </p:sp>
      <p:sp>
        <p:nvSpPr>
          <p:cNvPr id="8" name="矩形 7">
            <a:extLst>
              <a:ext uri="{FF2B5EF4-FFF2-40B4-BE49-F238E27FC236}">
                <a16:creationId xmlns:a16="http://schemas.microsoft.com/office/drawing/2014/main" id="{8DBA46BF-71CC-4015-AD2B-0B7954455A34}"/>
              </a:ext>
            </a:extLst>
          </p:cNvPr>
          <p:cNvSpPr/>
          <p:nvPr/>
        </p:nvSpPr>
        <p:spPr>
          <a:xfrm>
            <a:off x="6115820" y="5797411"/>
            <a:ext cx="5947588" cy="461665"/>
          </a:xfrm>
          <a:prstGeom prst="rect">
            <a:avLst/>
          </a:prstGeom>
          <a:solidFill>
            <a:schemeClr val="bg1"/>
          </a:solidFill>
        </p:spPr>
        <p:txBody>
          <a:bodyPr wrap="square">
            <a:spAutoFit/>
          </a:bodyPr>
          <a:lstStyle/>
          <a:p>
            <a:pPr marL="342900" indent="-342900" algn="just">
              <a:buFont typeface="Arial" panose="020B0604020202020204" pitchFamily="34" charset="0"/>
              <a:buChar char="•"/>
            </a:pPr>
            <a:r>
              <a:rPr lang="en-US" altLang="zh-CN" sz="2400" b="1" dirty="0">
                <a:solidFill>
                  <a:srgbClr val="FF0000"/>
                </a:solidFill>
                <a:latin typeface="Times New Roman" panose="02020603050405020304" pitchFamily="18" charset="0"/>
                <a:cs typeface="Times New Roman" panose="02020603050405020304" pitchFamily="18" charset="0"/>
              </a:rPr>
              <a:t>Intra-city: </a:t>
            </a:r>
            <a:r>
              <a:rPr lang="en-US" altLang="zh-CN" sz="2400" b="1" dirty="0">
                <a:latin typeface="Times New Roman" panose="02020603050405020304" pitchFamily="18" charset="0"/>
                <a:cs typeface="Times New Roman" panose="02020603050405020304" pitchFamily="18" charset="0"/>
              </a:rPr>
              <a:t>“well-mixed” sub-populations</a:t>
            </a:r>
            <a:endParaRPr lang="zh-CN" altLang="en-US" sz="2400" b="1" dirty="0">
              <a:latin typeface="Times New Roman" panose="02020603050405020304" pitchFamily="18" charset="0"/>
              <a:cs typeface="Times New Roman" panose="02020603050405020304" pitchFamily="18" charset="0"/>
            </a:endParaRPr>
          </a:p>
        </p:txBody>
      </p:sp>
      <p:grpSp>
        <p:nvGrpSpPr>
          <p:cNvPr id="78" name="组合 77">
            <a:extLst>
              <a:ext uri="{FF2B5EF4-FFF2-40B4-BE49-F238E27FC236}">
                <a16:creationId xmlns:a16="http://schemas.microsoft.com/office/drawing/2014/main" id="{B3D70955-FE1D-4F69-AB10-E9F8448759A4}"/>
              </a:ext>
            </a:extLst>
          </p:cNvPr>
          <p:cNvGrpSpPr/>
          <p:nvPr/>
        </p:nvGrpSpPr>
        <p:grpSpPr>
          <a:xfrm>
            <a:off x="6929438" y="2957619"/>
            <a:ext cx="4424362" cy="2519727"/>
            <a:chOff x="2082272" y="8251032"/>
            <a:chExt cx="5779621" cy="3102608"/>
          </a:xfrm>
        </p:grpSpPr>
        <p:sp>
          <p:nvSpPr>
            <p:cNvPr id="11" name="椭圆 10">
              <a:extLst>
                <a:ext uri="{FF2B5EF4-FFF2-40B4-BE49-F238E27FC236}">
                  <a16:creationId xmlns:a16="http://schemas.microsoft.com/office/drawing/2014/main" id="{482901CA-1DD2-424D-9669-D50BDC0AA919}"/>
                </a:ext>
              </a:extLst>
            </p:cNvPr>
            <p:cNvSpPr/>
            <p:nvPr/>
          </p:nvSpPr>
          <p:spPr>
            <a:xfrm>
              <a:off x="2091010" y="10001661"/>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 name="椭圆 11">
              <a:extLst>
                <a:ext uri="{FF2B5EF4-FFF2-40B4-BE49-F238E27FC236}">
                  <a16:creationId xmlns:a16="http://schemas.microsoft.com/office/drawing/2014/main" id="{AF186574-B399-4595-B8ED-C97A269126F4}"/>
                </a:ext>
              </a:extLst>
            </p:cNvPr>
            <p:cNvSpPr/>
            <p:nvPr/>
          </p:nvSpPr>
          <p:spPr>
            <a:xfrm>
              <a:off x="3274778" y="8757028"/>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3" name="直接连接符 12">
              <a:extLst>
                <a:ext uri="{FF2B5EF4-FFF2-40B4-BE49-F238E27FC236}">
                  <a16:creationId xmlns:a16="http://schemas.microsoft.com/office/drawing/2014/main" id="{03C809A5-C7E3-4D3C-83FF-840570BB6ED5}"/>
                </a:ext>
              </a:extLst>
            </p:cNvPr>
            <p:cNvCxnSpPr>
              <a:endCxn id="12" idx="3"/>
            </p:cNvCxnSpPr>
            <p:nvPr/>
          </p:nvCxnSpPr>
          <p:spPr>
            <a:xfrm flipV="1">
              <a:off x="2767448" y="9402388"/>
              <a:ext cx="680688" cy="616722"/>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770227E7-8604-4E22-890A-81E7CDB5DC24}"/>
                </a:ext>
              </a:extLst>
            </p:cNvPr>
            <p:cNvCxnSpPr>
              <a:stCxn id="12" idx="7"/>
              <a:endCxn id="22" idx="2"/>
            </p:cNvCxnSpPr>
            <p:nvPr/>
          </p:nvCxnSpPr>
          <p:spPr>
            <a:xfrm flipV="1">
              <a:off x="4285188" y="8629075"/>
              <a:ext cx="680688" cy="238679"/>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1AE4A11-39BC-47E9-83AD-573377757F55}"/>
                </a:ext>
              </a:extLst>
            </p:cNvPr>
            <p:cNvCxnSpPr>
              <a:stCxn id="21" idx="0"/>
              <a:endCxn id="22" idx="4"/>
            </p:cNvCxnSpPr>
            <p:nvPr/>
          </p:nvCxnSpPr>
          <p:spPr>
            <a:xfrm flipV="1">
              <a:off x="4974958" y="9007118"/>
              <a:ext cx="582802" cy="623032"/>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415E6D6-5E10-4336-A837-C1EA78338B18}"/>
                </a:ext>
              </a:extLst>
            </p:cNvPr>
            <p:cNvCxnSpPr>
              <a:stCxn id="21" idx="6"/>
              <a:endCxn id="26" idx="2"/>
            </p:cNvCxnSpPr>
            <p:nvPr/>
          </p:nvCxnSpPr>
          <p:spPr>
            <a:xfrm>
              <a:off x="5566842" y="10008193"/>
              <a:ext cx="426702" cy="231927"/>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94ABBCA-E9C6-49DD-8B6F-3CE4680E74F3}"/>
                </a:ext>
              </a:extLst>
            </p:cNvPr>
            <p:cNvCxnSpPr>
              <a:stCxn id="23" idx="6"/>
              <a:endCxn id="26" idx="3"/>
            </p:cNvCxnSpPr>
            <p:nvPr/>
          </p:nvCxnSpPr>
          <p:spPr>
            <a:xfrm flipV="1">
              <a:off x="4868636" y="10507437"/>
              <a:ext cx="1298266" cy="468160"/>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6B01908F-4571-4A16-8689-AB2084C284F6}"/>
                </a:ext>
              </a:extLst>
            </p:cNvPr>
            <p:cNvCxnSpPr>
              <a:stCxn id="11" idx="6"/>
              <a:endCxn id="21" idx="2"/>
            </p:cNvCxnSpPr>
            <p:nvPr/>
          </p:nvCxnSpPr>
          <p:spPr>
            <a:xfrm flipV="1">
              <a:off x="3274778" y="10008193"/>
              <a:ext cx="1108296" cy="371511"/>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00151E0-373C-486C-A948-5A85E2525B30}"/>
                </a:ext>
              </a:extLst>
            </p:cNvPr>
            <p:cNvCxnSpPr>
              <a:stCxn id="11" idx="5"/>
              <a:endCxn id="23" idx="2"/>
            </p:cNvCxnSpPr>
            <p:nvPr/>
          </p:nvCxnSpPr>
          <p:spPr>
            <a:xfrm>
              <a:off x="3101420" y="10647021"/>
              <a:ext cx="583449" cy="328576"/>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EB3DD8E1-D63E-4E20-A47A-38B67FE8C1F7}"/>
                </a:ext>
              </a:extLst>
            </p:cNvPr>
            <p:cNvCxnSpPr>
              <a:stCxn id="26" idx="0"/>
              <a:endCxn id="22" idx="5"/>
            </p:cNvCxnSpPr>
            <p:nvPr/>
          </p:nvCxnSpPr>
          <p:spPr>
            <a:xfrm flipH="1" flipV="1">
              <a:off x="5976286" y="8896392"/>
              <a:ext cx="609142" cy="96568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25E7D30F-529C-45F4-8C1C-42320639C0E0}"/>
                </a:ext>
              </a:extLst>
            </p:cNvPr>
            <p:cNvSpPr/>
            <p:nvPr/>
          </p:nvSpPr>
          <p:spPr>
            <a:xfrm>
              <a:off x="4383074" y="9630150"/>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 name="椭圆 21">
              <a:extLst>
                <a:ext uri="{FF2B5EF4-FFF2-40B4-BE49-F238E27FC236}">
                  <a16:creationId xmlns:a16="http://schemas.microsoft.com/office/drawing/2014/main" id="{197ED4AE-1073-4CCB-9B1F-99D1DDB77DC6}"/>
                </a:ext>
              </a:extLst>
            </p:cNvPr>
            <p:cNvSpPr/>
            <p:nvPr/>
          </p:nvSpPr>
          <p:spPr>
            <a:xfrm>
              <a:off x="4965876" y="8251032"/>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3" name="椭圆 22">
              <a:extLst>
                <a:ext uri="{FF2B5EF4-FFF2-40B4-BE49-F238E27FC236}">
                  <a16:creationId xmlns:a16="http://schemas.microsoft.com/office/drawing/2014/main" id="{6AE1AC49-DEA0-4565-ABFA-51A13B2E5AA6}"/>
                </a:ext>
              </a:extLst>
            </p:cNvPr>
            <p:cNvSpPr/>
            <p:nvPr/>
          </p:nvSpPr>
          <p:spPr>
            <a:xfrm>
              <a:off x="3684868" y="10597554"/>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4" name="椭圆 23">
              <a:extLst>
                <a:ext uri="{FF2B5EF4-FFF2-40B4-BE49-F238E27FC236}">
                  <a16:creationId xmlns:a16="http://schemas.microsoft.com/office/drawing/2014/main" id="{88D95688-5E45-4797-A9E8-020FE80DBAB9}"/>
                </a:ext>
              </a:extLst>
            </p:cNvPr>
            <p:cNvSpPr/>
            <p:nvPr/>
          </p:nvSpPr>
          <p:spPr>
            <a:xfrm>
              <a:off x="2082272" y="9956547"/>
              <a:ext cx="1232027" cy="871643"/>
            </a:xfrm>
            <a:prstGeom prst="ellipse">
              <a:avLst/>
            </a:prstGeom>
            <a:solidFill>
              <a:srgbClr val="FF50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椭圆 24">
              <a:extLst>
                <a:ext uri="{FF2B5EF4-FFF2-40B4-BE49-F238E27FC236}">
                  <a16:creationId xmlns:a16="http://schemas.microsoft.com/office/drawing/2014/main" id="{33D8D177-3A7F-47AC-A183-A4053803C319}"/>
                </a:ext>
              </a:extLst>
            </p:cNvPr>
            <p:cNvSpPr/>
            <p:nvPr/>
          </p:nvSpPr>
          <p:spPr>
            <a:xfrm>
              <a:off x="3252012" y="8781738"/>
              <a:ext cx="1230716" cy="717276"/>
            </a:xfrm>
            <a:prstGeom prst="ellipse">
              <a:avLst/>
            </a:prstGeom>
            <a:solidFill>
              <a:srgbClr val="FF505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椭圆 25">
              <a:extLst>
                <a:ext uri="{FF2B5EF4-FFF2-40B4-BE49-F238E27FC236}">
                  <a16:creationId xmlns:a16="http://schemas.microsoft.com/office/drawing/2014/main" id="{17B6AF4D-448F-42EF-9B82-1AABDB1DD5DF}"/>
                </a:ext>
              </a:extLst>
            </p:cNvPr>
            <p:cNvSpPr/>
            <p:nvPr/>
          </p:nvSpPr>
          <p:spPr>
            <a:xfrm>
              <a:off x="5993544" y="9862077"/>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 name="椭圆 26">
              <a:extLst>
                <a:ext uri="{FF2B5EF4-FFF2-40B4-BE49-F238E27FC236}">
                  <a16:creationId xmlns:a16="http://schemas.microsoft.com/office/drawing/2014/main" id="{F6E2CE46-523D-424C-AF32-88D33EC856D8}"/>
                </a:ext>
              </a:extLst>
            </p:cNvPr>
            <p:cNvSpPr/>
            <p:nvPr/>
          </p:nvSpPr>
          <p:spPr>
            <a:xfrm>
              <a:off x="5853440" y="9825198"/>
              <a:ext cx="1430929" cy="836970"/>
            </a:xfrm>
            <a:prstGeom prst="ellipse">
              <a:avLst/>
            </a:prstGeom>
            <a:solidFill>
              <a:srgbClr val="FF505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8" name="椭圆 27">
              <a:extLst>
                <a:ext uri="{FF2B5EF4-FFF2-40B4-BE49-F238E27FC236}">
                  <a16:creationId xmlns:a16="http://schemas.microsoft.com/office/drawing/2014/main" id="{2C491A27-FE61-4265-A32B-CEB9871F2B95}"/>
                </a:ext>
              </a:extLst>
            </p:cNvPr>
            <p:cNvSpPr/>
            <p:nvPr/>
          </p:nvSpPr>
          <p:spPr>
            <a:xfrm>
              <a:off x="4492064" y="9664714"/>
              <a:ext cx="961390" cy="720747"/>
            </a:xfrm>
            <a:prstGeom prst="ellipse">
              <a:avLst/>
            </a:prstGeom>
            <a:solidFill>
              <a:srgbClr val="FF50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9" name="椭圆 28">
              <a:extLst>
                <a:ext uri="{FF2B5EF4-FFF2-40B4-BE49-F238E27FC236}">
                  <a16:creationId xmlns:a16="http://schemas.microsoft.com/office/drawing/2014/main" id="{2C4F7219-DAC0-4487-A11C-03B6F203D268}"/>
                </a:ext>
              </a:extLst>
            </p:cNvPr>
            <p:cNvSpPr/>
            <p:nvPr/>
          </p:nvSpPr>
          <p:spPr>
            <a:xfrm>
              <a:off x="3824887" y="10629512"/>
              <a:ext cx="961390" cy="720747"/>
            </a:xfrm>
            <a:prstGeom prst="ellipse">
              <a:avLst/>
            </a:prstGeom>
            <a:solidFill>
              <a:srgbClr val="FF50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1" name="矩形 30">
              <a:extLst>
                <a:ext uri="{FF2B5EF4-FFF2-40B4-BE49-F238E27FC236}">
                  <a16:creationId xmlns:a16="http://schemas.microsoft.com/office/drawing/2014/main" id="{6FABA863-E73E-4398-8309-A9BA35025298}"/>
                </a:ext>
              </a:extLst>
            </p:cNvPr>
            <p:cNvSpPr/>
            <p:nvPr/>
          </p:nvSpPr>
          <p:spPr>
            <a:xfrm>
              <a:off x="6130073" y="8414873"/>
              <a:ext cx="1731820" cy="418769"/>
            </a:xfrm>
            <a:prstGeom prst="rect">
              <a:avLst/>
            </a:prstGeom>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Sub-pop </a:t>
              </a:r>
              <a:r>
                <a:rPr lang="en-US" altLang="zh-CN" i="1" dirty="0">
                  <a:latin typeface="Times New Roman" panose="02020603050405020304" pitchFamily="18" charset="0"/>
                  <a:cs typeface="Times New Roman" panose="02020603050405020304" pitchFamily="18" charset="0"/>
                </a:rPr>
                <a:t>m</a:t>
              </a:r>
              <a:endParaRPr lang="zh-CN" altLang="en-US" i="1" dirty="0">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4A739E1B-A4D0-4606-AAFE-BD850F0092B7}"/>
                </a:ext>
              </a:extLst>
            </p:cNvPr>
            <p:cNvSpPr/>
            <p:nvPr/>
          </p:nvSpPr>
          <p:spPr>
            <a:xfrm>
              <a:off x="5741303" y="10739364"/>
              <a:ext cx="1543066" cy="418769"/>
            </a:xfrm>
            <a:prstGeom prst="rect">
              <a:avLst/>
            </a:prstGeom>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Sub-pop </a:t>
              </a:r>
              <a:r>
                <a:rPr lang="en-US" altLang="zh-CN" i="1" dirty="0">
                  <a:latin typeface="Times New Roman" panose="02020603050405020304" pitchFamily="18" charset="0"/>
                  <a:cs typeface="Times New Roman" panose="02020603050405020304" pitchFamily="18" charset="0"/>
                </a:rPr>
                <a:t>n</a:t>
              </a:r>
              <a:endParaRPr lang="zh-CN" altLang="en-US" i="1" dirty="0">
                <a:latin typeface="Times New Roman" panose="02020603050405020304" pitchFamily="18" charset="0"/>
                <a:cs typeface="Times New Roman" panose="02020603050405020304" pitchFamily="18" charset="0"/>
              </a:endParaRPr>
            </a:p>
          </p:txBody>
        </p:sp>
      </p:grpSp>
      <p:sp>
        <p:nvSpPr>
          <p:cNvPr id="79" name="箭头: 右 78">
            <a:extLst>
              <a:ext uri="{FF2B5EF4-FFF2-40B4-BE49-F238E27FC236}">
                <a16:creationId xmlns:a16="http://schemas.microsoft.com/office/drawing/2014/main" id="{C93E0C53-70D9-4D21-9491-EDBBF7BE74F0}"/>
              </a:ext>
            </a:extLst>
          </p:cNvPr>
          <p:cNvSpPr/>
          <p:nvPr/>
        </p:nvSpPr>
        <p:spPr>
          <a:xfrm>
            <a:off x="5844854" y="3291295"/>
            <a:ext cx="597389" cy="1597964"/>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a:extLst>
              <a:ext uri="{FF2B5EF4-FFF2-40B4-BE49-F238E27FC236}">
                <a16:creationId xmlns:a16="http://schemas.microsoft.com/office/drawing/2014/main" id="{D3D2C8D4-A738-445B-97BA-B9EB9182E9D6}"/>
              </a:ext>
            </a:extLst>
          </p:cNvPr>
          <p:cNvSpPr/>
          <p:nvPr/>
        </p:nvSpPr>
        <p:spPr>
          <a:xfrm>
            <a:off x="6216520" y="1922448"/>
            <a:ext cx="5063961" cy="830997"/>
          </a:xfrm>
          <a:prstGeom prst="rect">
            <a:avLst/>
          </a:prstGeom>
        </p:spPr>
        <p:txBody>
          <a:bodyPr wrap="square">
            <a:spAutoFit/>
          </a:bodyPr>
          <a:lstStyle/>
          <a:p>
            <a:pPr marL="342900" indent="-342900" algn="just">
              <a:buFont typeface="Arial" panose="020B0604020202020204" pitchFamily="34" charset="0"/>
              <a:buChar char="•"/>
            </a:pPr>
            <a:r>
              <a:rPr lang="en-US" altLang="zh-CN" sz="2400" b="1" dirty="0">
                <a:solidFill>
                  <a:srgbClr val="FF0000"/>
                </a:solidFill>
                <a:latin typeface="Times New Roman" panose="02020603050405020304" pitchFamily="18" charset="0"/>
                <a:cs typeface="Times New Roman" panose="02020603050405020304" pitchFamily="18" charset="0"/>
              </a:rPr>
              <a:t>Inter-city: </a:t>
            </a:r>
            <a:r>
              <a:rPr lang="en-US" altLang="zh-CN" sz="2400" b="1" dirty="0">
                <a:latin typeface="Times New Roman" panose="02020603050405020304" pitchFamily="18" charset="0"/>
                <a:cs typeface="Times New Roman" panose="02020603050405020304" pitchFamily="18" charset="0"/>
              </a:rPr>
              <a:t>along the worldwide aviation network.</a:t>
            </a:r>
          </a:p>
        </p:txBody>
      </p:sp>
      <p:sp>
        <p:nvSpPr>
          <p:cNvPr id="6" name="矩形 5">
            <a:extLst>
              <a:ext uri="{FF2B5EF4-FFF2-40B4-BE49-F238E27FC236}">
                <a16:creationId xmlns:a16="http://schemas.microsoft.com/office/drawing/2014/main" id="{B579EA38-6819-5C48-912F-EA310098034D}"/>
              </a:ext>
            </a:extLst>
          </p:cNvPr>
          <p:cNvSpPr/>
          <p:nvPr/>
        </p:nvSpPr>
        <p:spPr>
          <a:xfrm>
            <a:off x="4790869" y="421217"/>
            <a:ext cx="7272539" cy="954107"/>
          </a:xfrm>
          <a:prstGeom prst="rect">
            <a:avLst/>
          </a:prstGeom>
          <a:solidFill>
            <a:srgbClr val="FFFF00"/>
          </a:solidFill>
          <a:ln>
            <a:solidFill>
              <a:schemeClr val="accent1"/>
            </a:solidFill>
          </a:ln>
        </p:spPr>
        <p:txBody>
          <a:bodyPr wrap="square">
            <a:spAutoFit/>
          </a:bodyPr>
          <a:lstStyle/>
          <a:p>
            <a:r>
              <a:rPr lang="en-US" altLang="zh-CN" sz="2800" b="1" dirty="0">
                <a:solidFill>
                  <a:srgbClr val="002060"/>
                </a:solidFill>
              </a:rPr>
              <a:t>Using </a:t>
            </a:r>
            <a:r>
              <a:rPr lang="en-US" altLang="zh-CN" sz="2800" b="1" dirty="0">
                <a:solidFill>
                  <a:srgbClr val="FF0000"/>
                </a:solidFill>
              </a:rPr>
              <a:t>metapopulation</a:t>
            </a:r>
            <a:r>
              <a:rPr lang="en-US" altLang="zh-CN" sz="2800" b="1" dirty="0">
                <a:solidFill>
                  <a:srgbClr val="002060"/>
                </a:solidFill>
              </a:rPr>
              <a:t> to model epidemic propagation</a:t>
            </a:r>
            <a:r>
              <a:rPr lang="en-US" altLang="zh-CN" sz="2400" b="1" dirty="0">
                <a:solidFill>
                  <a:srgbClr val="002060"/>
                </a:solidFill>
              </a:rPr>
              <a:t>. </a:t>
            </a:r>
            <a:r>
              <a:rPr lang="en-US" altLang="zh-CN" sz="2400" dirty="0">
                <a:solidFill>
                  <a:srgbClr val="002060"/>
                </a:solidFill>
              </a:rPr>
              <a:t>[PNAS04, Science13]</a:t>
            </a:r>
          </a:p>
        </p:txBody>
      </p:sp>
    </p:spTree>
    <p:extLst>
      <p:ext uri="{BB962C8B-B14F-4D97-AF65-F5344CB8AC3E}">
        <p14:creationId xmlns:p14="http://schemas.microsoft.com/office/powerpoint/2010/main" val="928404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FE72044-BCE8-44B3-A424-93C30B4DB5DE}"/>
              </a:ext>
            </a:extLst>
          </p:cNvPr>
          <p:cNvSpPr>
            <a:spLocks noGrp="1"/>
          </p:cNvSpPr>
          <p:nvPr>
            <p:ph type="title"/>
          </p:nvPr>
        </p:nvSpPr>
        <p:spPr/>
        <p:txBody>
          <a:bodyPr/>
          <a:lstStyle/>
          <a:p>
            <a:r>
              <a:rPr lang="en-US" altLang="zh-CN" dirty="0">
                <a:solidFill>
                  <a:srgbClr val="0070C0"/>
                </a:solidFill>
              </a:rPr>
              <a:t>Motivation</a:t>
            </a:r>
            <a:endParaRPr lang="zh-CN" altLang="en-US" dirty="0">
              <a:solidFill>
                <a:srgbClr val="0070C0"/>
              </a:solidFill>
            </a:endParaRPr>
          </a:p>
        </p:txBody>
      </p:sp>
      <p:pic>
        <p:nvPicPr>
          <p:cNvPr id="4" name="内容占位符 3">
            <a:extLst>
              <a:ext uri="{FF2B5EF4-FFF2-40B4-BE49-F238E27FC236}">
                <a16:creationId xmlns:a16="http://schemas.microsoft.com/office/drawing/2014/main" id="{70068DCB-819D-4218-B65B-EA7917737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4401"/>
          <a:stretch/>
        </p:blipFill>
        <p:spPr>
          <a:xfrm>
            <a:off x="7078890" y="2234160"/>
            <a:ext cx="3807186" cy="1811621"/>
          </a:xfrm>
          <a:prstGeom prst="rect">
            <a:avLst/>
          </a:prstGeom>
        </p:spPr>
      </p:pic>
      <p:grpSp>
        <p:nvGrpSpPr>
          <p:cNvPr id="24" name="组合 23">
            <a:extLst>
              <a:ext uri="{FF2B5EF4-FFF2-40B4-BE49-F238E27FC236}">
                <a16:creationId xmlns:a16="http://schemas.microsoft.com/office/drawing/2014/main" id="{2A19C4EA-F6F6-42E7-9776-3D0E26FA5131}"/>
              </a:ext>
            </a:extLst>
          </p:cNvPr>
          <p:cNvGrpSpPr/>
          <p:nvPr/>
        </p:nvGrpSpPr>
        <p:grpSpPr>
          <a:xfrm>
            <a:off x="216084" y="1650795"/>
            <a:ext cx="5699097" cy="4086416"/>
            <a:chOff x="285750" y="1792897"/>
            <a:chExt cx="5699097" cy="4086416"/>
          </a:xfrm>
        </p:grpSpPr>
        <p:pic>
          <p:nvPicPr>
            <p:cNvPr id="16" name="图片 15">
              <a:extLst>
                <a:ext uri="{FF2B5EF4-FFF2-40B4-BE49-F238E27FC236}">
                  <a16:creationId xmlns:a16="http://schemas.microsoft.com/office/drawing/2014/main" id="{B8337DF6-E779-4C8C-9067-F1A42EDBC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1792897"/>
              <a:ext cx="5699097" cy="4086416"/>
            </a:xfrm>
            <a:prstGeom prst="rect">
              <a:avLst/>
            </a:prstGeom>
          </p:spPr>
        </p:pic>
        <p:cxnSp>
          <p:nvCxnSpPr>
            <p:cNvPr id="18" name="直接箭头连接符 17">
              <a:extLst>
                <a:ext uri="{FF2B5EF4-FFF2-40B4-BE49-F238E27FC236}">
                  <a16:creationId xmlns:a16="http://schemas.microsoft.com/office/drawing/2014/main" id="{0EEC4CF9-ABD2-40DE-8460-24C3EBE0B40F}"/>
                </a:ext>
              </a:extLst>
            </p:cNvPr>
            <p:cNvCxnSpPr/>
            <p:nvPr/>
          </p:nvCxnSpPr>
          <p:spPr>
            <a:xfrm flipH="1">
              <a:off x="2400300" y="2610078"/>
              <a:ext cx="471488" cy="6483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DF6D99C5-C837-469D-84C7-91E59925A37A}"/>
                </a:ext>
              </a:extLst>
            </p:cNvPr>
            <p:cNvSpPr/>
            <p:nvPr/>
          </p:nvSpPr>
          <p:spPr>
            <a:xfrm>
              <a:off x="2065380" y="2041354"/>
              <a:ext cx="1802929" cy="461665"/>
            </a:xfrm>
            <a:prstGeom prst="rect">
              <a:avLst/>
            </a:prstGeom>
          </p:spPr>
          <p:txBody>
            <a:bodyPr wrap="none">
              <a:spAutoFit/>
            </a:bodyPr>
            <a:lstStyle/>
            <a:p>
              <a:r>
                <a:rPr lang="en-US" altLang="zh-CN" sz="2400" b="1" dirty="0">
                  <a:solidFill>
                    <a:srgbClr val="0070C0"/>
                  </a:solidFill>
                </a:rPr>
                <a:t>Well-mixed</a:t>
              </a:r>
              <a:endParaRPr lang="zh-CN" altLang="en-US" sz="2400" b="1" dirty="0">
                <a:solidFill>
                  <a:srgbClr val="0070C0"/>
                </a:solidFill>
              </a:endParaRPr>
            </a:p>
          </p:txBody>
        </p:sp>
        <p:sp>
          <p:nvSpPr>
            <p:cNvPr id="20" name="矩形 19">
              <a:extLst>
                <a:ext uri="{FF2B5EF4-FFF2-40B4-BE49-F238E27FC236}">
                  <a16:creationId xmlns:a16="http://schemas.microsoft.com/office/drawing/2014/main" id="{4102621D-43A0-4DC1-9B43-9FBA64112BD2}"/>
                </a:ext>
              </a:extLst>
            </p:cNvPr>
            <p:cNvSpPr/>
            <p:nvPr/>
          </p:nvSpPr>
          <p:spPr>
            <a:xfrm>
              <a:off x="3471086" y="3506868"/>
              <a:ext cx="1896673" cy="523220"/>
            </a:xfrm>
            <a:prstGeom prst="rect">
              <a:avLst/>
            </a:prstGeom>
          </p:spPr>
          <p:txBody>
            <a:bodyPr wrap="none">
              <a:spAutoFit/>
            </a:bodyPr>
            <a:lstStyle/>
            <a:p>
              <a:r>
                <a:rPr lang="en-US" altLang="zh-CN" sz="2800" b="1" dirty="0">
                  <a:solidFill>
                    <a:srgbClr val="FF0000"/>
                  </a:solidFill>
                </a:rPr>
                <a:t>Real Break</a:t>
              </a:r>
              <a:endParaRPr lang="zh-CN" altLang="en-US" sz="2800" b="1" dirty="0">
                <a:solidFill>
                  <a:srgbClr val="FF0000"/>
                </a:solidFill>
              </a:endParaRPr>
            </a:p>
          </p:txBody>
        </p:sp>
        <p:cxnSp>
          <p:nvCxnSpPr>
            <p:cNvPr id="21" name="直接箭头连接符 20">
              <a:extLst>
                <a:ext uri="{FF2B5EF4-FFF2-40B4-BE49-F238E27FC236}">
                  <a16:creationId xmlns:a16="http://schemas.microsoft.com/office/drawing/2014/main" id="{FD8FE078-6EFB-4E38-B0A5-E9DCD5F91511}"/>
                </a:ext>
              </a:extLst>
            </p:cNvPr>
            <p:cNvCxnSpPr>
              <a:cxnSpLocks/>
            </p:cNvCxnSpPr>
            <p:nvPr/>
          </p:nvCxnSpPr>
          <p:spPr>
            <a:xfrm flipH="1">
              <a:off x="3917677" y="3893735"/>
              <a:ext cx="385885" cy="6483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矩形 24">
            <a:extLst>
              <a:ext uri="{FF2B5EF4-FFF2-40B4-BE49-F238E27FC236}">
                <a16:creationId xmlns:a16="http://schemas.microsoft.com/office/drawing/2014/main" id="{5E9804F5-2B8E-46FB-A167-2B123A56E45A}"/>
              </a:ext>
            </a:extLst>
          </p:cNvPr>
          <p:cNvSpPr/>
          <p:nvPr/>
        </p:nvSpPr>
        <p:spPr>
          <a:xfrm>
            <a:off x="6676350" y="5864772"/>
            <a:ext cx="5260764" cy="830997"/>
          </a:xfrm>
          <a:prstGeom prst="rect">
            <a:avLst/>
          </a:prstGeom>
          <a:solidFill>
            <a:schemeClr val="accent4">
              <a:lumMod val="20000"/>
              <a:lumOff val="80000"/>
            </a:schemeClr>
          </a:solidFill>
          <a:effectLst/>
        </p:spPr>
        <p:txBody>
          <a:bodyPr wrap="square">
            <a:spAutoFit/>
          </a:bodyPr>
          <a:lstStyle/>
          <a:p>
            <a:r>
              <a:rPr lang="en-US" altLang="zh-CN"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Q2: How to figure out the propagation network inside a city?</a:t>
            </a:r>
            <a:endParaRPr lang="zh-CN" alt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 name="组合 25">
            <a:extLst>
              <a:ext uri="{FF2B5EF4-FFF2-40B4-BE49-F238E27FC236}">
                <a16:creationId xmlns:a16="http://schemas.microsoft.com/office/drawing/2014/main" id="{5A408EE4-4FDC-441D-9DF7-415D84288991}"/>
              </a:ext>
            </a:extLst>
          </p:cNvPr>
          <p:cNvGrpSpPr/>
          <p:nvPr/>
        </p:nvGrpSpPr>
        <p:grpSpPr>
          <a:xfrm>
            <a:off x="7686003" y="4105571"/>
            <a:ext cx="3086360" cy="1664889"/>
            <a:chOff x="2082272" y="8251032"/>
            <a:chExt cx="5202097" cy="3102608"/>
          </a:xfrm>
        </p:grpSpPr>
        <p:sp>
          <p:nvSpPr>
            <p:cNvPr id="27" name="椭圆 26">
              <a:extLst>
                <a:ext uri="{FF2B5EF4-FFF2-40B4-BE49-F238E27FC236}">
                  <a16:creationId xmlns:a16="http://schemas.microsoft.com/office/drawing/2014/main" id="{B534034B-6FC9-4CE7-8FD7-0F72970647B1}"/>
                </a:ext>
              </a:extLst>
            </p:cNvPr>
            <p:cNvSpPr/>
            <p:nvPr/>
          </p:nvSpPr>
          <p:spPr>
            <a:xfrm>
              <a:off x="2091010" y="10001661"/>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8" name="椭圆 27">
              <a:extLst>
                <a:ext uri="{FF2B5EF4-FFF2-40B4-BE49-F238E27FC236}">
                  <a16:creationId xmlns:a16="http://schemas.microsoft.com/office/drawing/2014/main" id="{384C1904-328E-4FE8-9044-59D6B50C3BBC}"/>
                </a:ext>
              </a:extLst>
            </p:cNvPr>
            <p:cNvSpPr/>
            <p:nvPr/>
          </p:nvSpPr>
          <p:spPr>
            <a:xfrm>
              <a:off x="3274778" y="8757028"/>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9" name="直接连接符 28">
              <a:extLst>
                <a:ext uri="{FF2B5EF4-FFF2-40B4-BE49-F238E27FC236}">
                  <a16:creationId xmlns:a16="http://schemas.microsoft.com/office/drawing/2014/main" id="{CE998755-4556-4E34-9302-FBEA03D32AF3}"/>
                </a:ext>
              </a:extLst>
            </p:cNvPr>
            <p:cNvCxnSpPr>
              <a:endCxn id="28" idx="3"/>
            </p:cNvCxnSpPr>
            <p:nvPr/>
          </p:nvCxnSpPr>
          <p:spPr>
            <a:xfrm flipV="1">
              <a:off x="2767448" y="9402388"/>
              <a:ext cx="680688" cy="616722"/>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806D12DC-858B-4A21-BF1E-A52CAB2AF0DE}"/>
                </a:ext>
              </a:extLst>
            </p:cNvPr>
            <p:cNvCxnSpPr>
              <a:stCxn id="28" idx="7"/>
              <a:endCxn id="38" idx="2"/>
            </p:cNvCxnSpPr>
            <p:nvPr/>
          </p:nvCxnSpPr>
          <p:spPr>
            <a:xfrm flipV="1">
              <a:off x="4285188" y="8629075"/>
              <a:ext cx="680688" cy="238679"/>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C29C5A5B-4A6E-4DC5-9613-AA7BADB24BD4}"/>
                </a:ext>
              </a:extLst>
            </p:cNvPr>
            <p:cNvCxnSpPr>
              <a:stCxn id="37" idx="0"/>
              <a:endCxn id="38" idx="4"/>
            </p:cNvCxnSpPr>
            <p:nvPr/>
          </p:nvCxnSpPr>
          <p:spPr>
            <a:xfrm flipV="1">
              <a:off x="4974958" y="9007118"/>
              <a:ext cx="582802" cy="623032"/>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A8D9BD48-0CE7-40C6-87A8-62903ECC6361}"/>
                </a:ext>
              </a:extLst>
            </p:cNvPr>
            <p:cNvCxnSpPr>
              <a:stCxn id="37" idx="6"/>
              <a:endCxn id="42" idx="2"/>
            </p:cNvCxnSpPr>
            <p:nvPr/>
          </p:nvCxnSpPr>
          <p:spPr>
            <a:xfrm>
              <a:off x="5566842" y="10008193"/>
              <a:ext cx="426702" cy="231927"/>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6A8BC665-03F8-4184-A019-E536B9EF5CD2}"/>
                </a:ext>
              </a:extLst>
            </p:cNvPr>
            <p:cNvCxnSpPr>
              <a:stCxn id="39" idx="6"/>
              <a:endCxn id="42" idx="3"/>
            </p:cNvCxnSpPr>
            <p:nvPr/>
          </p:nvCxnSpPr>
          <p:spPr>
            <a:xfrm flipV="1">
              <a:off x="4868636" y="10507437"/>
              <a:ext cx="1298266" cy="468160"/>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76891414-E15A-4384-81C3-5CA6E8AEAE3D}"/>
                </a:ext>
              </a:extLst>
            </p:cNvPr>
            <p:cNvCxnSpPr>
              <a:stCxn id="27" idx="6"/>
              <a:endCxn id="37" idx="2"/>
            </p:cNvCxnSpPr>
            <p:nvPr/>
          </p:nvCxnSpPr>
          <p:spPr>
            <a:xfrm flipV="1">
              <a:off x="3274778" y="10008193"/>
              <a:ext cx="1108296" cy="371511"/>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F8AAC87-1563-48E2-B556-25A164097531}"/>
                </a:ext>
              </a:extLst>
            </p:cNvPr>
            <p:cNvCxnSpPr>
              <a:stCxn id="27" idx="5"/>
              <a:endCxn id="39" idx="2"/>
            </p:cNvCxnSpPr>
            <p:nvPr/>
          </p:nvCxnSpPr>
          <p:spPr>
            <a:xfrm>
              <a:off x="3101420" y="10647021"/>
              <a:ext cx="583449" cy="328576"/>
            </a:xfrm>
            <a:prstGeom prst="line">
              <a:avLst/>
            </a:prstGeom>
            <a:solidFill>
              <a:schemeClr val="bg1"/>
            </a:solid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100136E1-031C-4966-8B90-6D220BA7EB98}"/>
                </a:ext>
              </a:extLst>
            </p:cNvPr>
            <p:cNvCxnSpPr>
              <a:stCxn id="42" idx="0"/>
              <a:endCxn id="38" idx="5"/>
            </p:cNvCxnSpPr>
            <p:nvPr/>
          </p:nvCxnSpPr>
          <p:spPr>
            <a:xfrm flipH="1" flipV="1">
              <a:off x="5976286" y="8896392"/>
              <a:ext cx="609142" cy="96568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EB4B7FD6-BFBB-44D3-A07B-723F17E50192}"/>
                </a:ext>
              </a:extLst>
            </p:cNvPr>
            <p:cNvSpPr/>
            <p:nvPr/>
          </p:nvSpPr>
          <p:spPr>
            <a:xfrm>
              <a:off x="4383074" y="9630150"/>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8" name="椭圆 37">
              <a:extLst>
                <a:ext uri="{FF2B5EF4-FFF2-40B4-BE49-F238E27FC236}">
                  <a16:creationId xmlns:a16="http://schemas.microsoft.com/office/drawing/2014/main" id="{92EF715D-C4CB-4963-ACD4-9CAA561D6C1C}"/>
                </a:ext>
              </a:extLst>
            </p:cNvPr>
            <p:cNvSpPr/>
            <p:nvPr/>
          </p:nvSpPr>
          <p:spPr>
            <a:xfrm>
              <a:off x="4965876" y="8251032"/>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椭圆 38">
              <a:extLst>
                <a:ext uri="{FF2B5EF4-FFF2-40B4-BE49-F238E27FC236}">
                  <a16:creationId xmlns:a16="http://schemas.microsoft.com/office/drawing/2014/main" id="{6D8D8930-DF52-46EC-995B-2E6FA6C547A1}"/>
                </a:ext>
              </a:extLst>
            </p:cNvPr>
            <p:cNvSpPr/>
            <p:nvPr/>
          </p:nvSpPr>
          <p:spPr>
            <a:xfrm>
              <a:off x="3684868" y="10597554"/>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椭圆 39">
              <a:extLst>
                <a:ext uri="{FF2B5EF4-FFF2-40B4-BE49-F238E27FC236}">
                  <a16:creationId xmlns:a16="http://schemas.microsoft.com/office/drawing/2014/main" id="{B29E35B4-2B80-4073-B0DF-C23761CA9DAE}"/>
                </a:ext>
              </a:extLst>
            </p:cNvPr>
            <p:cNvSpPr/>
            <p:nvPr/>
          </p:nvSpPr>
          <p:spPr>
            <a:xfrm>
              <a:off x="2082272" y="9956547"/>
              <a:ext cx="1232027" cy="871643"/>
            </a:xfrm>
            <a:prstGeom prst="ellipse">
              <a:avLst/>
            </a:prstGeom>
            <a:solidFill>
              <a:srgbClr val="FF50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1" name="椭圆 40">
              <a:extLst>
                <a:ext uri="{FF2B5EF4-FFF2-40B4-BE49-F238E27FC236}">
                  <a16:creationId xmlns:a16="http://schemas.microsoft.com/office/drawing/2014/main" id="{8F65F45A-06D3-48CF-89E5-00784302118E}"/>
                </a:ext>
              </a:extLst>
            </p:cNvPr>
            <p:cNvSpPr/>
            <p:nvPr/>
          </p:nvSpPr>
          <p:spPr>
            <a:xfrm>
              <a:off x="3252012" y="8781738"/>
              <a:ext cx="1230716" cy="717276"/>
            </a:xfrm>
            <a:prstGeom prst="ellipse">
              <a:avLst/>
            </a:prstGeom>
            <a:solidFill>
              <a:srgbClr val="FF505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椭圆 41">
              <a:extLst>
                <a:ext uri="{FF2B5EF4-FFF2-40B4-BE49-F238E27FC236}">
                  <a16:creationId xmlns:a16="http://schemas.microsoft.com/office/drawing/2014/main" id="{218D1319-CC2C-443C-9F31-85237997BDFC}"/>
                </a:ext>
              </a:extLst>
            </p:cNvPr>
            <p:cNvSpPr/>
            <p:nvPr/>
          </p:nvSpPr>
          <p:spPr>
            <a:xfrm>
              <a:off x="5993544" y="9862077"/>
              <a:ext cx="1183768" cy="75608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3" name="椭圆 42">
              <a:extLst>
                <a:ext uri="{FF2B5EF4-FFF2-40B4-BE49-F238E27FC236}">
                  <a16:creationId xmlns:a16="http://schemas.microsoft.com/office/drawing/2014/main" id="{B299C111-157B-4D25-818D-3184A8A76837}"/>
                </a:ext>
              </a:extLst>
            </p:cNvPr>
            <p:cNvSpPr/>
            <p:nvPr/>
          </p:nvSpPr>
          <p:spPr>
            <a:xfrm>
              <a:off x="5853440" y="9825198"/>
              <a:ext cx="1430929" cy="836970"/>
            </a:xfrm>
            <a:prstGeom prst="ellipse">
              <a:avLst/>
            </a:prstGeom>
            <a:solidFill>
              <a:srgbClr val="FF505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4" name="椭圆 43">
              <a:extLst>
                <a:ext uri="{FF2B5EF4-FFF2-40B4-BE49-F238E27FC236}">
                  <a16:creationId xmlns:a16="http://schemas.microsoft.com/office/drawing/2014/main" id="{57D5096F-9B73-42C3-AD8C-9A421596DD29}"/>
                </a:ext>
              </a:extLst>
            </p:cNvPr>
            <p:cNvSpPr/>
            <p:nvPr/>
          </p:nvSpPr>
          <p:spPr>
            <a:xfrm>
              <a:off x="4492064" y="9664714"/>
              <a:ext cx="961390" cy="720747"/>
            </a:xfrm>
            <a:prstGeom prst="ellipse">
              <a:avLst/>
            </a:prstGeom>
            <a:solidFill>
              <a:srgbClr val="FF50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5" name="椭圆 44">
              <a:extLst>
                <a:ext uri="{FF2B5EF4-FFF2-40B4-BE49-F238E27FC236}">
                  <a16:creationId xmlns:a16="http://schemas.microsoft.com/office/drawing/2014/main" id="{205BCB2F-47EC-4A41-8EFF-C4C416C9696C}"/>
                </a:ext>
              </a:extLst>
            </p:cNvPr>
            <p:cNvSpPr/>
            <p:nvPr/>
          </p:nvSpPr>
          <p:spPr>
            <a:xfrm>
              <a:off x="3824887" y="10629512"/>
              <a:ext cx="961390" cy="720747"/>
            </a:xfrm>
            <a:prstGeom prst="ellipse">
              <a:avLst/>
            </a:prstGeom>
            <a:solidFill>
              <a:srgbClr val="FF505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48" name="矩形 47">
            <a:extLst>
              <a:ext uri="{FF2B5EF4-FFF2-40B4-BE49-F238E27FC236}">
                <a16:creationId xmlns:a16="http://schemas.microsoft.com/office/drawing/2014/main" id="{97415096-8219-41B6-B804-BE23C478726D}"/>
              </a:ext>
            </a:extLst>
          </p:cNvPr>
          <p:cNvSpPr/>
          <p:nvPr/>
        </p:nvSpPr>
        <p:spPr>
          <a:xfrm>
            <a:off x="6653071" y="1460930"/>
            <a:ext cx="4632997" cy="830997"/>
          </a:xfrm>
          <a:prstGeom prst="rect">
            <a:avLst/>
          </a:prstGeom>
          <a:effectLst/>
        </p:spPr>
        <p:txBody>
          <a:bodyPr wrap="square">
            <a:spAutoFit/>
          </a:bodyPr>
          <a:lstStyle/>
          <a:p>
            <a:r>
              <a:rPr lang="en-US" altLang="zh-CN"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Q1: Shall we use meta-population to model intra-city epidemic?</a:t>
            </a:r>
            <a:endParaRPr lang="zh-CN" alt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9" name="箭头: 右 48">
            <a:extLst>
              <a:ext uri="{FF2B5EF4-FFF2-40B4-BE49-F238E27FC236}">
                <a16:creationId xmlns:a16="http://schemas.microsoft.com/office/drawing/2014/main" id="{D86BC6CB-F6CE-459C-BFDF-597E5FA2A95E}"/>
              </a:ext>
            </a:extLst>
          </p:cNvPr>
          <p:cNvSpPr/>
          <p:nvPr/>
        </p:nvSpPr>
        <p:spPr>
          <a:xfrm rot="5400000">
            <a:off x="8848888" y="3250819"/>
            <a:ext cx="405725" cy="1409292"/>
          </a:xfrm>
          <a:prstGeom prst="rightArrow">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7EE65C9B-7384-47AE-B1AD-4B6DA26AF483}"/>
              </a:ext>
            </a:extLst>
          </p:cNvPr>
          <p:cNvSpPr/>
          <p:nvPr/>
        </p:nvSpPr>
        <p:spPr>
          <a:xfrm>
            <a:off x="378378" y="5782574"/>
            <a:ext cx="5452590" cy="830997"/>
          </a:xfrm>
          <a:prstGeom prst="rect">
            <a:avLst/>
          </a:prstGeom>
        </p:spPr>
        <p:txBody>
          <a:bodyPr wrap="square">
            <a:spAutoFit/>
          </a:bodyPr>
          <a:lstStyle/>
          <a:p>
            <a:r>
              <a:rPr lang="en-US" altLang="zh-CN" sz="2400" b="1" dirty="0">
                <a:solidFill>
                  <a:schemeClr val="accent5">
                    <a:lumMod val="50000"/>
                  </a:schemeClr>
                </a:solidFill>
                <a:latin typeface="Times New Roman" panose="02020603050405020304" pitchFamily="18" charset="0"/>
                <a:cs typeface="Times New Roman" panose="02020603050405020304" pitchFamily="18" charset="0"/>
              </a:rPr>
              <a:t>Obviously </a:t>
            </a:r>
            <a:r>
              <a:rPr lang="en-US" altLang="zh-CN" sz="2400" b="1" dirty="0">
                <a:solidFill>
                  <a:srgbClr val="C00000"/>
                </a:solidFill>
                <a:latin typeface="Times New Roman" panose="02020603050405020304" pitchFamily="18" charset="0"/>
                <a:cs typeface="Times New Roman" panose="02020603050405020304" pitchFamily="18" charset="0"/>
              </a:rPr>
              <a:t>overestimate</a:t>
            </a:r>
            <a:r>
              <a:rPr lang="en-US" altLang="zh-CN" sz="2400" b="1" dirty="0">
                <a:solidFill>
                  <a:schemeClr val="accent5">
                    <a:lumMod val="50000"/>
                  </a:schemeClr>
                </a:solidFill>
                <a:latin typeface="Times New Roman" panose="02020603050405020304" pitchFamily="18" charset="0"/>
                <a:cs typeface="Times New Roman" panose="02020603050405020304" pitchFamily="18" charset="0"/>
              </a:rPr>
              <a:t> the outbreak speed and </a:t>
            </a:r>
            <a:r>
              <a:rPr lang="en-US" altLang="zh-CN" sz="2400" b="1" dirty="0">
                <a:solidFill>
                  <a:srgbClr val="C00000"/>
                </a:solidFill>
                <a:latin typeface="Times New Roman" panose="02020603050405020304" pitchFamily="18" charset="0"/>
                <a:cs typeface="Times New Roman" panose="02020603050405020304" pitchFamily="18" charset="0"/>
              </a:rPr>
              <a:t>underestimate</a:t>
            </a:r>
            <a:r>
              <a:rPr lang="en-US" altLang="zh-CN" sz="2400" b="1" dirty="0">
                <a:solidFill>
                  <a:schemeClr val="accent5">
                    <a:lumMod val="50000"/>
                  </a:schemeClr>
                </a:solidFill>
                <a:latin typeface="Times New Roman" panose="02020603050405020304" pitchFamily="18" charset="0"/>
                <a:cs typeface="Times New Roman" panose="02020603050405020304" pitchFamily="18" charset="0"/>
              </a:rPr>
              <a:t> the duration</a:t>
            </a:r>
            <a:r>
              <a:rPr lang="en-US" altLang="zh-CN" sz="2400" b="1" dirty="0">
                <a:latin typeface="Times New Roman" panose="02020603050405020304" pitchFamily="18" charset="0"/>
                <a:cs typeface="Times New Roman" panose="02020603050405020304" pitchFamily="18" charset="0"/>
              </a:rPr>
              <a:t>.</a:t>
            </a:r>
            <a:endParaRPr lang="zh-CN" altLang="en-US" sz="2400" b="1"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3B9BD0F1-9EFB-0645-9C96-872EC8E3B957}"/>
              </a:ext>
            </a:extLst>
          </p:cNvPr>
          <p:cNvSpPr/>
          <p:nvPr/>
        </p:nvSpPr>
        <p:spPr>
          <a:xfrm>
            <a:off x="5215466" y="211675"/>
            <a:ext cx="6633691" cy="954107"/>
          </a:xfrm>
          <a:prstGeom prst="rect">
            <a:avLst/>
          </a:prstGeom>
          <a:solidFill>
            <a:srgbClr val="FFFF00"/>
          </a:solidFill>
          <a:ln>
            <a:solidFill>
              <a:schemeClr val="accent1"/>
            </a:solidFill>
          </a:ln>
        </p:spPr>
        <p:txBody>
          <a:bodyPr wrap="square">
            <a:spAutoFit/>
          </a:bodyPr>
          <a:lstStyle/>
          <a:p>
            <a:r>
              <a:rPr lang="en-US" altLang="zh-CN" sz="2800" b="1" dirty="0">
                <a:solidFill>
                  <a:srgbClr val="002060"/>
                </a:solidFill>
              </a:rPr>
              <a:t>However, in the real-word, </a:t>
            </a:r>
            <a:r>
              <a:rPr lang="en-US" altLang="zh-CN" sz="2800" b="1" dirty="0">
                <a:solidFill>
                  <a:srgbClr val="FF0000"/>
                </a:solidFill>
              </a:rPr>
              <a:t>intra-city</a:t>
            </a:r>
            <a:r>
              <a:rPr lang="en-US" altLang="zh-CN" sz="2800" b="1" dirty="0">
                <a:solidFill>
                  <a:srgbClr val="002060"/>
                </a:solidFill>
              </a:rPr>
              <a:t> propagation is more complicated… </a:t>
            </a:r>
            <a:endParaRPr lang="zh-CN" altLang="en-US" sz="2800" b="1" dirty="0">
              <a:solidFill>
                <a:srgbClr val="002060"/>
              </a:solidFill>
            </a:endParaRPr>
          </a:p>
        </p:txBody>
      </p:sp>
    </p:spTree>
    <p:extLst>
      <p:ext uri="{BB962C8B-B14F-4D97-AF65-F5344CB8AC3E}">
        <p14:creationId xmlns:p14="http://schemas.microsoft.com/office/powerpoint/2010/main" val="2063178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normAutofit/>
          </a:bodyPr>
          <a:lstStyle/>
          <a:p>
            <a:r>
              <a:rPr lang="en-US" altLang="zh-CN" b="1">
                <a:solidFill>
                  <a:schemeClr val="bg1"/>
                </a:solidFill>
              </a:rPr>
              <a:t>Model Construction</a:t>
            </a:r>
            <a:endParaRPr lang="zh-CN" altLang="en-US">
              <a:solidFill>
                <a:schemeClr val="bg1"/>
              </a:solidFill>
            </a:endParaRPr>
          </a:p>
        </p:txBody>
      </p:sp>
      <p:sp>
        <p:nvSpPr>
          <p:cNvPr id="3" name="文本占位符 2"/>
          <p:cNvSpPr>
            <a:spLocks noGrp="1"/>
          </p:cNvSpPr>
          <p:nvPr>
            <p:ph type="body" idx="1"/>
            <p:custDataLst>
              <p:tags r:id="rId4"/>
            </p:custDataLst>
          </p:nvPr>
        </p:nvSpPr>
        <p:spPr/>
        <p:txBody>
          <a:bodyPr/>
          <a:lstStyle/>
          <a:p>
            <a:r>
              <a:rPr lang="en-US" altLang="zh-CN"/>
              <a:t>TWO</a:t>
            </a: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dirty="0">
                <a:solidFill>
                  <a:srgbClr val="0070C0"/>
                </a:solidFill>
              </a:rPr>
              <a:t>SIR Model</a:t>
            </a:r>
            <a:endParaRPr lang="zh-CN" altLang="en-US" dirty="0">
              <a:solidFill>
                <a:srgbClr val="0070C0"/>
              </a:solidFill>
            </a:endParaRPr>
          </a:p>
        </p:txBody>
      </p:sp>
      <p:sp>
        <p:nvSpPr>
          <p:cNvPr id="3" name="内容占位符 2"/>
          <p:cNvSpPr>
            <a:spLocks noGrp="1"/>
          </p:cNvSpPr>
          <p:nvPr>
            <p:ph idx="1"/>
            <p:custDataLst>
              <p:tags r:id="rId3"/>
            </p:custDataLst>
          </p:nvPr>
        </p:nvSpPr>
        <p:spPr>
          <a:xfrm>
            <a:off x="838200" y="1663700"/>
            <a:ext cx="6626860" cy="4351655"/>
          </a:xfrm>
        </p:spPr>
        <p:txBody>
          <a:bodyPr/>
          <a:lstStyle/>
          <a:p>
            <a:pPr marL="0" indent="0">
              <a:buNone/>
            </a:pPr>
            <a:r>
              <a:rPr sz="2400" dirty="0">
                <a:solidFill>
                  <a:srgbClr val="002060"/>
                </a:solidFill>
              </a:rPr>
              <a:t>The</a:t>
            </a:r>
            <a:r>
              <a:rPr sz="2400" b="1" dirty="0">
                <a:solidFill>
                  <a:srgbClr val="002060"/>
                </a:solidFill>
              </a:rPr>
              <a:t> SIR model </a:t>
            </a:r>
            <a:r>
              <a:rPr sz="2400" dirty="0">
                <a:solidFill>
                  <a:srgbClr val="002060"/>
                </a:solidFill>
              </a:rPr>
              <a:t>is often used to describe the epidemic process.</a:t>
            </a:r>
            <a:endParaRPr lang="zh-CN" altLang="en-US" sz="2400" dirty="0">
              <a:solidFill>
                <a:srgbClr val="002060"/>
              </a:solidFill>
            </a:endParaRPr>
          </a:p>
          <a:p>
            <a:pPr marL="0" indent="0">
              <a:buNone/>
            </a:pPr>
            <a:endParaRPr lang="zh-CN" altLang="en-US" dirty="0"/>
          </a:p>
          <a:p>
            <a:pPr marL="0" indent="0">
              <a:buNone/>
            </a:pPr>
            <a:endParaRPr lang="en-US" altLang="zh-CN" dirty="0"/>
          </a:p>
        </p:txBody>
      </p:sp>
      <p:pic>
        <p:nvPicPr>
          <p:cNvPr id="4" name="图片 3"/>
          <p:cNvPicPr>
            <a:picLocks noChangeAspect="1"/>
          </p:cNvPicPr>
          <p:nvPr/>
        </p:nvPicPr>
        <p:blipFill rotWithShape="1">
          <a:blip r:embed="rId6"/>
          <a:srcRect l="9129" t="15418" r="8330" b="9230"/>
          <a:stretch/>
        </p:blipFill>
        <p:spPr>
          <a:xfrm>
            <a:off x="1109134" y="3108173"/>
            <a:ext cx="5618412" cy="3148059"/>
          </a:xfrm>
          <a:prstGeom prst="rect">
            <a:avLst/>
          </a:prstGeom>
        </p:spPr>
      </p:pic>
      <p:pic>
        <p:nvPicPr>
          <p:cNvPr id="11" name="图片 10">
            <a:extLst>
              <a:ext uri="{FF2B5EF4-FFF2-40B4-BE49-F238E27FC236}">
                <a16:creationId xmlns:a16="http://schemas.microsoft.com/office/drawing/2014/main" id="{B95372D0-D8CF-A74A-8847-A864A46C22AD}"/>
              </a:ext>
            </a:extLst>
          </p:cNvPr>
          <p:cNvPicPr>
            <a:picLocks noChangeAspect="1"/>
          </p:cNvPicPr>
          <p:nvPr/>
        </p:nvPicPr>
        <p:blipFill>
          <a:blip r:embed="rId7"/>
          <a:stretch>
            <a:fillRect/>
          </a:stretch>
        </p:blipFill>
        <p:spPr>
          <a:xfrm>
            <a:off x="7465060" y="1595332"/>
            <a:ext cx="4229100" cy="4660900"/>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82"/>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l_h_i"/>
  <p:tag name="KSO_WM_UNIT_INDEX" val="1_1_2"/>
  <p:tag name="KSO_WM_UNIT_ID" val="custom20185082_6*l_h_i*1_1_2"/>
  <p:tag name="KSO_WM_UNIT_LAYERLEVEL" val="1_1_1"/>
  <p:tag name="KSO_WM_BEAUTIFY_FLAG" val="#wm#"/>
  <p:tag name="KSO_WM_TAG_VERSION" val="1.0"/>
  <p:tag name="KSO_WM_DIAGRAM_GROUP_CODE" val="l1-1"/>
  <p:tag name="KSO_WM_UNIT_TEXT_FILL_FORE_SCHEMECOLOR_INDEX" val="14"/>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l_h_i"/>
  <p:tag name="KSO_WM_UNIT_INDEX" val="1_4_2"/>
  <p:tag name="KSO_WM_UNIT_ID" val="custom20185082_6*l_h_i*1_4_2"/>
  <p:tag name="KSO_WM_UNIT_LAYERLEVEL" val="1_1_1"/>
  <p:tag name="KSO_WM_BEAUTIFY_FLAG" val="#wm#"/>
  <p:tag name="KSO_WM_TAG_VERSION" val="1.0"/>
  <p:tag name="KSO_WM_DIAGRAM_GROUP_CODE" val="l1-1"/>
  <p:tag name="KSO_WM_UNIT_TEXT_FILL_FORE_SCHEMECOLOR_INDEX" val="14"/>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l_h_i"/>
  <p:tag name="KSO_WM_UNIT_INDEX" val="1_2_2"/>
  <p:tag name="KSO_WM_UNIT_ID" val="custom20185082_6*l_h_i*1_2_2"/>
  <p:tag name="KSO_WM_UNIT_LAYERLEVEL" val="1_1_1"/>
  <p:tag name="KSO_WM_BEAUTIFY_FLAG" val="#wm#"/>
  <p:tag name="KSO_WM_TAG_VERSION" val="1.0"/>
  <p:tag name="KSO_WM_DIAGRAM_GROUP_CODE" val="l1-1"/>
  <p:tag name="KSO_WM_UNIT_TEXT_FILL_FORE_SCHEMECOLOR_INDEX" val="14"/>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l_h_i"/>
  <p:tag name="KSO_WM_UNIT_INDEX" val="1_3_2"/>
  <p:tag name="KSO_WM_UNIT_ID" val="custom20185082_6*l_h_i*1_3_2"/>
  <p:tag name="KSO_WM_UNIT_LAYERLEVEL" val="1_1_1"/>
  <p:tag name="KSO_WM_BEAUTIFY_FLAG" val="#wm#"/>
  <p:tag name="KSO_WM_TAG_VERSION" val="1.0"/>
  <p:tag name="KSO_WM_DIAGRAM_GROUP_CODE" val="l1-1"/>
  <p:tag name="KSO_WM_UNIT_TEXT_FILL_FORE_SCHEMECOLOR_INDEX" val="14"/>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82"/>
  <p:tag name="KSO_WM_UNIT_TYPE" val="l_h_f"/>
  <p:tag name="KSO_WM_UNIT_INDEX" val="1_3_1"/>
  <p:tag name="KSO_WM_UNIT_ID" val="custom20185082_6*l_h_f*1_3_1"/>
  <p:tag name="KSO_WM_UNIT_LAYERLEVEL" val="1_1_1"/>
  <p:tag name="KSO_WM_UNIT_VALUE" val="8"/>
  <p:tag name="KSO_WM_UNIT_HIGHLIGHT" val="0"/>
  <p:tag name="KSO_WM_UNIT_COMPATIBLE" val="0"/>
  <p:tag name="KSO_WM_UNIT_CLEAR" val="0"/>
  <p:tag name="KSO_WM_DIAGRAM_GROUP_CODE" val="l1-1"/>
  <p:tag name="KSO_WM_BEAUTIFY_FLAG" val="#wm#"/>
  <p:tag name="KSO_WM_UNIT_PRESET_TEXT" val="工作成果展示"/>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82"/>
  <p:tag name="KSO_WM_UNIT_TYPE" val="l_h_f"/>
  <p:tag name="KSO_WM_UNIT_INDEX" val="1_5_1"/>
  <p:tag name="KSO_WM_UNIT_ID" val="custom20185082_6*l_h_f*1_5_1"/>
  <p:tag name="KSO_WM_UNIT_LAYERLEVEL" val="1_1_1"/>
  <p:tag name="KSO_WM_UNIT_VALUE" val="8"/>
  <p:tag name="KSO_WM_UNIT_HIGHLIGHT" val="0"/>
  <p:tag name="KSO_WM_UNIT_COMPATIBLE" val="0"/>
  <p:tag name="KSO_WM_UNIT_CLEAR" val="0"/>
  <p:tag name="KSO_WM_DIAGRAM_GROUP_CODE" val="l1-1"/>
  <p:tag name="KSO_WM_BEAUTIFY_FLAG" val="#wm#"/>
  <p:tag name="KSO_WM_UNIT_PRESET_TEXT" val="后续工作计划"/>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82"/>
  <p:tag name="KSO_WM_UNIT_TYPE" val="l_h_f"/>
  <p:tag name="KSO_WM_UNIT_INDEX" val="1_2_1"/>
  <p:tag name="KSO_WM_UNIT_ID" val="custom20185082_6*l_h_f*1_2_1"/>
  <p:tag name="KSO_WM_UNIT_LAYERLEVEL" val="1_1_1"/>
  <p:tag name="KSO_WM_UNIT_VALUE" val="8"/>
  <p:tag name="KSO_WM_UNIT_HIGHLIGHT" val="0"/>
  <p:tag name="KSO_WM_UNIT_COMPATIBLE" val="0"/>
  <p:tag name="KSO_WM_UNIT_CLEAR" val="0"/>
  <p:tag name="KSO_WM_DIAGRAM_GROUP_CODE" val="l1-1"/>
  <p:tag name="KSO_WM_BEAUTIFY_FLAG" val="#wm#"/>
  <p:tag name="KSO_WM_UNIT_PRESET_TEXT" val="具体工作内容"/>
  <p:tag name="KSO_WM_UNIT_TEXT_FILL_FORE_SCHEMECOLOR_INDEX" val="13"/>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82"/>
  <p:tag name="KSO_WM_UNIT_TYPE" val="l_h_f"/>
  <p:tag name="KSO_WM_UNIT_INDEX" val="1_1_1"/>
  <p:tag name="KSO_WM_UNIT_ID" val="custom20185082_6*l_h_f*1_1_1"/>
  <p:tag name="KSO_WM_UNIT_LAYERLEVEL" val="1_1_1"/>
  <p:tag name="KSO_WM_UNIT_VALUE" val="8"/>
  <p:tag name="KSO_WM_UNIT_HIGHLIGHT" val="0"/>
  <p:tag name="KSO_WM_UNIT_COMPATIBLE" val="0"/>
  <p:tag name="KSO_WM_UNIT_CLEAR" val="0"/>
  <p:tag name="KSO_WM_DIAGRAM_GROUP_CODE" val="l1-1"/>
  <p:tag name="KSO_WM_BEAUTIFY_FLAG" val="#wm#"/>
  <p:tag name="KSO_WM_UNIT_PRESET_TEXT" val="工作情况概述"/>
  <p:tag name="KSO_WM_UNIT_TEXT_FILL_FORE_SCHEMECOLOR_INDEX" val="13"/>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82"/>
  <p:tag name="KSO_WM_UNIT_TYPE" val="l_h_f"/>
  <p:tag name="KSO_WM_UNIT_INDEX" val="1_4_1"/>
  <p:tag name="KSO_WM_UNIT_ID" val="custom20185082_6*l_h_f*1_4_1"/>
  <p:tag name="KSO_WM_UNIT_LAYERLEVEL" val="1_1_1"/>
  <p:tag name="KSO_WM_UNIT_VALUE" val="8"/>
  <p:tag name="KSO_WM_UNIT_HIGHLIGHT" val="0"/>
  <p:tag name="KSO_WM_UNIT_COMPATIBLE" val="0"/>
  <p:tag name="KSO_WM_UNIT_CLEAR" val="0"/>
  <p:tag name="KSO_WM_DIAGRAM_GROUP_CODE" val="l1-1"/>
  <p:tag name="KSO_WM_BEAUTIFY_FLAG" val="#wm#"/>
  <p:tag name="KSO_WM_UNIT_PRESET_TEXT" val="收获与不足"/>
  <p:tag name="KSO_WM_UNIT_TEXT_FILL_FORE_SCHEMECOLOR_INDEX" val="13"/>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a"/>
  <p:tag name="KSO_WM_UNIT_INDEX" val="1"/>
  <p:tag name="KSO_WM_UNIT_ID" val="custom20185082_6*a*1"/>
  <p:tag name="KSO_WM_UNIT_LAYERLEVEL" val="1"/>
  <p:tag name="KSO_WM_UNIT_ISCONTENTSTITLE" val="1"/>
  <p:tag name="KSO_WM_UNIT_VALUE" val="11"/>
  <p:tag name="KSO_WM_UNIT_HIGHLIGHT" val="0"/>
  <p:tag name="KSO_WM_UNIT_COMPATIBLE" val="0"/>
  <p:tag name="KSO_WM_UNIT_CLEAR" val="0"/>
  <p:tag name="KSO_WM_BEAUTIFY_FLAG" val="#wm#"/>
  <p:tag name="KSO_WM_TAG_VERSION" val="1.0"/>
  <p:tag name="KSO_WM_UNIT_PRESET_TEXT" val="CONTENT"/>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82"/>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l_h_i"/>
  <p:tag name="KSO_WM_UNIT_INDEX" val="1_5_2"/>
  <p:tag name="KSO_WM_UNIT_ID" val="custom20185082_6*l_h_i*1_5_2"/>
  <p:tag name="KSO_WM_UNIT_LAYERLEVEL" val="1_1_1"/>
  <p:tag name="KSO_WM_BEAUTIFY_FLAG" val="#wm#"/>
  <p:tag name="KSO_WM_TAG_VERSION" val="1.0"/>
  <p:tag name="KSO_WM_DIAGRAM_GROUP_CODE" val="l1-1"/>
  <p:tag name="KSO_WM_UNIT_TEXT_FILL_FORE_SCHEMECOLOR_INDEX" val="14"/>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82"/>
  <p:tag name="KSO_WM_UNIT_TYPE" val="l_h_f"/>
  <p:tag name="KSO_WM_UNIT_INDEX" val="1_5_1"/>
  <p:tag name="KSO_WM_UNIT_ID" val="custom20185082_6*l_h_f*1_5_1"/>
  <p:tag name="KSO_WM_UNIT_LAYERLEVEL" val="1_1_1"/>
  <p:tag name="KSO_WM_UNIT_VALUE" val="8"/>
  <p:tag name="KSO_WM_UNIT_HIGHLIGHT" val="0"/>
  <p:tag name="KSO_WM_UNIT_COMPATIBLE" val="0"/>
  <p:tag name="KSO_WM_UNIT_CLEAR" val="0"/>
  <p:tag name="KSO_WM_DIAGRAM_GROUP_CODE" val="l1-1"/>
  <p:tag name="KSO_WM_BEAUTIFY_FLAG" val="#wm#"/>
  <p:tag name="KSO_WM_UNIT_PRESET_TEXT" val="后续工作计划"/>
  <p:tag name="KSO_WM_UNIT_TEXT_FILL_FORE_SCHEMECOLOR_INDEX" val="13"/>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l_h_i"/>
  <p:tag name="KSO_WM_UNIT_INDEX" val="1_4_2"/>
  <p:tag name="KSO_WM_UNIT_ID" val="custom20185082_6*l_h_i*1_4_2"/>
  <p:tag name="KSO_WM_UNIT_LAYERLEVEL" val="1_1_1"/>
  <p:tag name="KSO_WM_BEAUTIFY_FLAG" val="#wm#"/>
  <p:tag name="KSO_WM_TAG_VERSION" val="1.0"/>
  <p:tag name="KSO_WM_DIAGRAM_GROUP_CODE" val="l1-1"/>
  <p:tag name="KSO_WM_UNIT_TEXT_FILL_FORE_SCHEMECOLOR_INDEX" val="14"/>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5082"/>
  <p:tag name="KSO_WM_UNIT_TYPE" val="l_h_f"/>
  <p:tag name="KSO_WM_UNIT_INDEX" val="1_4_1"/>
  <p:tag name="KSO_WM_UNIT_ID" val="custom20185082_6*l_h_f*1_4_1"/>
  <p:tag name="KSO_WM_UNIT_LAYERLEVEL" val="1_1_1"/>
  <p:tag name="KSO_WM_UNIT_VALUE" val="8"/>
  <p:tag name="KSO_WM_UNIT_HIGHLIGHT" val="0"/>
  <p:tag name="KSO_WM_UNIT_COMPATIBLE" val="0"/>
  <p:tag name="KSO_WM_UNIT_CLEAR" val="0"/>
  <p:tag name="KSO_WM_DIAGRAM_GROUP_CODE" val="l1-1"/>
  <p:tag name="KSO_WM_BEAUTIFY_FLAG" val="#wm#"/>
  <p:tag name="KSO_WM_UNIT_PRESET_TEXT" val="收获与不足"/>
  <p:tag name="KSO_WM_UNIT_TEXT_FILL_FORE_SCHEMECOLOR_INDEX" val="13"/>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SLIDE_ID" val="custom20185082_7"/>
  <p:tag name="KSO_WM_SLIDE_INDEX" val="7"/>
  <p:tag name="KSO_WM_SLIDE_ITEM_CNT" val="1"/>
  <p:tag name="KSO_WM_SLIDE_LAYOUT" val="a_e"/>
  <p:tag name="KSO_WM_SLIDE_LAYOUT_CNT" val="1_1"/>
  <p:tag name="KSO_WM_SLIDE_TYPE" val="sectionTitle"/>
  <p:tag name="KSO_WM_SLIDE_SUBTYPE" val="pureTxt"/>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a"/>
  <p:tag name="KSO_WM_UNIT_INDEX" val="1"/>
  <p:tag name="KSO_WM_UNIT_ID" val="custom20185082_7*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SECTION TITLE"/>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e"/>
  <p:tag name="KSO_WM_UNIT_INDEX" val="1"/>
  <p:tag name="KSO_WM_UNIT_ID" val="custom20185082_7*e*1"/>
  <p:tag name="KSO_WM_UNIT_LAYERLEVEL" val="1"/>
  <p:tag name="KSO_WM_UNIT_VALUE" val="5"/>
  <p:tag name="KSO_WM_UNIT_HIGHLIGHT" val="0"/>
  <p:tag name="KSO_WM_UNIT_COMPATIBLE" val="1"/>
  <p:tag name="KSO_WM_UNIT_CLEAR" val="0"/>
  <p:tag name="KSO_WM_BEAUTIFY_FLAG" val="#wm#"/>
  <p:tag name="KSO_WM_TAG_VERSION" val="1.0"/>
  <p:tag name="KSO_WM_UNIT_PRESET_TEXT" val="壹"/>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82"/>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SLIDE_ID" val="custom20185082_7"/>
  <p:tag name="KSO_WM_SLIDE_INDEX" val="7"/>
  <p:tag name="KSO_WM_SLIDE_ITEM_CNT" val="1"/>
  <p:tag name="KSO_WM_SLIDE_LAYOUT" val="a_e"/>
  <p:tag name="KSO_WM_SLIDE_LAYOUT_CNT" val="1_1"/>
  <p:tag name="KSO_WM_SLIDE_TYPE" val="sectionTitle"/>
  <p:tag name="KSO_WM_SLIDE_SUBTYPE" val="pureTxt"/>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a"/>
  <p:tag name="KSO_WM_UNIT_INDEX" val="1"/>
  <p:tag name="KSO_WM_UNIT_ID" val="custom20185082_7*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SECTION TITLE"/>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TEMPLATE_THUMBS_INDEX" val="1、6、7、9、12、15、20、21、22"/>
  <p:tag name="KSO_WM_BEAUTIFY_FLAG" val="#wm#"/>
  <p:tag name="KSO_WM_TEMPLATE_TOPIC_ID" val="2869567"/>
  <p:tag name="KSO_WM_TEMPLATE_OUTLINE_ID" val="15"/>
  <p:tag name="KSO_WM_TEMPLATE_SCENE_ID" val="1"/>
  <p:tag name="KSO_WM_TEMPLATE_JOB_ID" val="2"/>
  <p:tag name="KSO_WM_TEMPLATE_TOPIC_DEFAULT" val="1"/>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e"/>
  <p:tag name="KSO_WM_UNIT_INDEX" val="1"/>
  <p:tag name="KSO_WM_UNIT_ID" val="custom20185082_7*e*1"/>
  <p:tag name="KSO_WM_UNIT_LAYERLEVEL" val="1"/>
  <p:tag name="KSO_WM_UNIT_VALUE" val="5"/>
  <p:tag name="KSO_WM_UNIT_HIGHLIGHT" val="0"/>
  <p:tag name="KSO_WM_UNIT_COMPATIBLE" val="1"/>
  <p:tag name="KSO_WM_UNIT_CLEAR" val="0"/>
  <p:tag name="KSO_WM_BEAUTIFY_FLAG" val="#wm#"/>
  <p:tag name="KSO_WM_TAG_VERSION" val="1.0"/>
  <p:tag name="KSO_WM_UNIT_PRESET_TEXT" val="壹"/>
</p:tagLst>
</file>

<file path=ppt/tags/tag31.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82_2*f*1"/>
  <p:tag name="KSO_WM_UNIT_TYPE" val="f"/>
</p:tagLst>
</file>

<file path=ppt/tags/tag34.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82_2*f*1"/>
  <p:tag name="KSO_WM_UNIT_TYPE" val="f"/>
</p:tagLst>
</file>

<file path=ppt/tags/tag37.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SLIDE_ID" val="custom20185082_7"/>
  <p:tag name="KSO_WM_SLIDE_INDEX" val="7"/>
  <p:tag name="KSO_WM_SLIDE_ITEM_CNT" val="1"/>
  <p:tag name="KSO_WM_SLIDE_LAYOUT" val="a_e"/>
  <p:tag name="KSO_WM_SLIDE_LAYOUT_CNT" val="1_1"/>
  <p:tag name="KSO_WM_SLIDE_TYPE" val="sectionTitle"/>
  <p:tag name="KSO_WM_SLIDE_SUBTYPE" val="pureTxt"/>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5343_1*i*1"/>
  <p:tag name="KSO_WM_TEMPLATE_CATEGORY" val="diagram"/>
  <p:tag name="KSO_WM_TEMPLATE_INDEX" val="20185343"/>
  <p:tag name="KSO_WM_UNIT_INDEX" val="1"/>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a"/>
  <p:tag name="KSO_WM_UNIT_INDEX" val="1"/>
  <p:tag name="KSO_WM_UNIT_ID" val="custom20185082_7*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SECTION TITLE"/>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e"/>
  <p:tag name="KSO_WM_UNIT_INDEX" val="1"/>
  <p:tag name="KSO_WM_UNIT_ID" val="custom20185082_7*e*1"/>
  <p:tag name="KSO_WM_UNIT_LAYERLEVEL" val="1"/>
  <p:tag name="KSO_WM_UNIT_VALUE" val="5"/>
  <p:tag name="KSO_WM_UNIT_HIGHLIGHT" val="0"/>
  <p:tag name="KSO_WM_UNIT_COMPATIBLE" val="1"/>
  <p:tag name="KSO_WM_UNIT_CLEAR" val="0"/>
  <p:tag name="KSO_WM_BEAUTIFY_FLAG" val="#wm#"/>
  <p:tag name="KSO_WM_TAG_VERSION" val="1.0"/>
  <p:tag name="KSO_WM_UNIT_PRESET_TEXT" val="壹"/>
</p:tagLst>
</file>

<file path=ppt/tags/tag42.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44.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46.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48.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185082_1"/>
  <p:tag name="KSO_WM_SLIDE_TYPE" val="title"/>
  <p:tag name="KSO_WM_SLIDE_SUBTYPE" val="pureTxt"/>
  <p:tag name="KSO_WM_SLIDE_ITEM_CNT" val="2"/>
  <p:tag name="KSO_WM_SLIDE_INDEX" val="1"/>
  <p:tag name="KSO_WM_TAG_VERSION" val="1.0"/>
  <p:tag name="KSO_WM_BEAUTIFY_FLAG" val="#wm#"/>
  <p:tag name="KSO_WM_TEMPLATE_CATEGORY" val="custom"/>
  <p:tag name="KSO_WM_TEMPLATE_INDEX" val="20185082"/>
  <p:tag name="KSO_WM_SLIDE_LAYOUT" val="a_b"/>
  <p:tag name="KSO_WM_SLIDE_LAYOUT_CNT" val="1_1"/>
  <p:tag name="KSO_WM_TEMPLATE_THUMBS_INDEX" val="1、6、7、9、12、15、20、21、22、"/>
  <p:tag name="KSO_WM_TEMPLATE_TOPIC_ID" val="2869567"/>
  <p:tag name="KSO_WM_TEMPLATE_OUTLINE_ID" val="15"/>
  <p:tag name="KSO_WM_TEMPLATE_SCENE_ID" val="1"/>
  <p:tag name="KSO_WM_TEMPLATE_JOB_ID" val="2"/>
  <p:tag name="KSO_WM_TEMPLATE_TOPIC_DEFAULT" val="1"/>
</p:tagLst>
</file>

<file path=ppt/tags/tag50.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52.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54.xml><?xml version="1.0" encoding="utf-8"?>
<p:tagLst xmlns:a="http://schemas.openxmlformats.org/drawingml/2006/main" xmlns:r="http://schemas.openxmlformats.org/officeDocument/2006/relationships"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5082_2"/>
  <p:tag name="KSO_WM_TAG_VERSION" val="1.0"/>
  <p:tag name="KSO_WM_TEMPLATE_INDEX" val="20185082"/>
  <p:tag name="KSO_WM_TEMPLATE_CATEGORY" val="custom"/>
  <p:tag name="KSO_WM_SLIDE_SUBTYPE" val="pureTxt"/>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17"/>
  <p:tag name="KSO_WM_UNIT_PRESET_TEXT_INDEX" val="3"/>
  <p:tag name="KSO_WM_UNIT_CLEAR" val="0"/>
  <p:tag name="KSO_WM_UNIT_COMPATIBLE" val="0"/>
  <p:tag name="KSO_WM_UNIT_HIGHLIGHT" val="0"/>
  <p:tag name="KSO_WM_UNIT_ISCONTENTSTITLE" val="0"/>
  <p:tag name="KSO_WM_UNIT_VALUE" val="22"/>
  <p:tag name="KSO_WM_UNIT_LAYERLEVEL" val="1"/>
  <p:tag name="KSO_WM_UNIT_INDEX" val="1"/>
  <p:tag name="KSO_WM_UNIT_ID" val="custom20185082_2*a*1"/>
  <p:tag name="KSO_WM_UNIT_TYPE" val="a"/>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BEAUTIFY_FLAG" val="#wm#"/>
  <p:tag name="KSO_WM_UNIT_PRESET_TEXT_LEN" val="465"/>
  <p:tag name="KSO_WM_UNIT_PRESET_TEXT_INDEX" val="5"/>
  <p:tag name="KSO_WM_UNIT_CLEAR" val="0"/>
  <p:tag name="KSO_WM_UNIT_COMPATIBLE" val="0"/>
  <p:tag name="KSO_WM_UNIT_HIGHLIGHT" val="0"/>
  <p:tag name="KSO_WM_UNIT_VALUE" val="440"/>
  <p:tag name="KSO_WM_UNIT_LAYERLEVEL" val="1"/>
  <p:tag name="KSO_WM_UNIT_INDEX" val="1"/>
  <p:tag name="KSO_WM_UNIT_ID" val="custom20185082_2*f*1"/>
  <p:tag name="KSO_WM_UNIT_TYPE" val="f"/>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SLIDE_ID" val="custom20185082_7"/>
  <p:tag name="KSO_WM_SLIDE_INDEX" val="7"/>
  <p:tag name="KSO_WM_SLIDE_ITEM_CNT" val="1"/>
  <p:tag name="KSO_WM_SLIDE_LAYOUT" val="a_e"/>
  <p:tag name="KSO_WM_SLIDE_LAYOUT_CNT" val="1_1"/>
  <p:tag name="KSO_WM_SLIDE_TYPE" val="sectionTitle"/>
  <p:tag name="KSO_WM_SLIDE_SUBTYPE" val="pureTxt"/>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a"/>
  <p:tag name="KSO_WM_UNIT_INDEX" val="1"/>
  <p:tag name="KSO_WM_UNIT_ID" val="custom20185082_7*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SECTION TITLE"/>
</p:tagLst>
</file>

<file path=ppt/tags/tag5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e"/>
  <p:tag name="KSO_WM_UNIT_INDEX" val="1"/>
  <p:tag name="KSO_WM_UNIT_ID" val="custom20185082_7*e*1"/>
  <p:tag name="KSO_WM_UNIT_LAYERLEVEL" val="1"/>
  <p:tag name="KSO_WM_UNIT_VALUE" val="5"/>
  <p:tag name="KSO_WM_UNIT_HIGHLIGHT" val="0"/>
  <p:tag name="KSO_WM_UNIT_COMPATIBLE" val="1"/>
  <p:tag name="KSO_WM_UNIT_CLEAR" val="0"/>
  <p:tag name="KSO_WM_BEAUTIFY_FLAG" val="#wm#"/>
  <p:tag name="KSO_WM_TAG_VERSION" val="1.0"/>
  <p:tag name="KSO_WM_UNIT_PRESET_TEXT" val="壹"/>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a"/>
  <p:tag name="KSO_WM_UNIT_INDEX" val="1"/>
  <p:tag name="KSO_WM_UNIT_ID" val="custom20185082_1*a*1"/>
  <p:tag name="KSO_WM_UNIT_LAYERLEVEL" val="1"/>
  <p:tag name="KSO_WM_UNIT_VALUE" val="13"/>
  <p:tag name="KSO_WM_UNIT_ISCONTENTSTITLE" val="0"/>
  <p:tag name="KSO_WM_UNIT_HIGHLIGHT" val="0"/>
  <p:tag name="KSO_WM_UNIT_COMPATIBLE" val="0"/>
  <p:tag name="KSO_WM_UNIT_CLEAR" val="0"/>
  <p:tag name="KSO_WM_BEAUTIFY_FLAG" val="#wm#"/>
  <p:tag name="KSO_WM_TAG_VERSION" val="1.0"/>
  <p:tag name="KSO_WM_UNIT_PRESET_TEXT" val="工作总结汇报模板"/>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82"/>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SLIDE_ID" val="custom20185082_7"/>
  <p:tag name="KSO_WM_SLIDE_INDEX" val="7"/>
  <p:tag name="KSO_WM_SLIDE_ITEM_CNT" val="1"/>
  <p:tag name="KSO_WM_SLIDE_LAYOUT" val="a_e"/>
  <p:tag name="KSO_WM_SLIDE_LAYOUT_CNT" val="1_1"/>
  <p:tag name="KSO_WM_SLIDE_TYPE" val="sectionTitle"/>
  <p:tag name="KSO_WM_SLIDE_SUBTYPE" val="pureTxt"/>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a"/>
  <p:tag name="KSO_WM_UNIT_INDEX" val="1"/>
  <p:tag name="KSO_WM_UNIT_ID" val="custom20185082_7*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SECTION TITLE"/>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e"/>
  <p:tag name="KSO_WM_UNIT_INDEX" val="1"/>
  <p:tag name="KSO_WM_UNIT_ID" val="custom20185082_7*e*1"/>
  <p:tag name="KSO_WM_UNIT_LAYERLEVEL" val="1"/>
  <p:tag name="KSO_WM_UNIT_VALUE" val="5"/>
  <p:tag name="KSO_WM_UNIT_HIGHLIGHT" val="0"/>
  <p:tag name="KSO_WM_UNIT_COMPATIBLE" val="1"/>
  <p:tag name="KSO_WM_UNIT_CLEAR" val="0"/>
  <p:tag name="KSO_WM_BEAUTIFY_FLAG" val="#wm#"/>
  <p:tag name="KSO_WM_TAG_VERSION" val="1.0"/>
  <p:tag name="KSO_WM_UNIT_PRESET_TEXT" val="壹"/>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82"/>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82"/>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82"/>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82"/>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5082"/>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SLIDE_ID" val="custom20185082_7"/>
  <p:tag name="KSO_WM_SLIDE_INDEX" val="7"/>
  <p:tag name="KSO_WM_SLIDE_ITEM_CNT" val="1"/>
  <p:tag name="KSO_WM_SLIDE_LAYOUT" val="a_e"/>
  <p:tag name="KSO_WM_SLIDE_LAYOUT_CNT" val="1_1"/>
  <p:tag name="KSO_WM_SLIDE_TYPE" val="sectionTitle"/>
  <p:tag name="KSO_WM_SLIDE_SUBTYPE" val="pureTxt"/>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b"/>
  <p:tag name="KSO_WM_UNIT_INDEX" val="1"/>
  <p:tag name="KSO_WM_UNIT_ID" val="custom20185082_1*b*1"/>
  <p:tag name="KSO_WM_UNIT_LAYERLEVEL" val="1"/>
  <p:tag name="KSO_WM_UNIT_VALUE" val="70"/>
  <p:tag name="KSO_WM_UNIT_ISCONTENTSTITLE" val="0"/>
  <p:tag name="KSO_WM_UNIT_HIGHLIGHT" val="0"/>
  <p:tag name="KSO_WM_UNIT_COMPATIBLE" val="0"/>
  <p:tag name="KSO_WM_UNIT_CLEAR" val="0"/>
  <p:tag name="KSO_WM_UNIT_PRESET_TEXT_INDEX" val="4"/>
  <p:tag name="KSO_WM_UNIT_PRESET_TEXT_LEN" val="57"/>
  <p:tag name="KSO_WM_BEAUTIFY_FLAG" val="#wm#"/>
  <p:tag name="KSO_WM_TAG_VERSION" val="1.0"/>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a"/>
  <p:tag name="KSO_WM_UNIT_INDEX" val="1"/>
  <p:tag name="KSO_WM_UNIT_ID" val="custom20185082_7*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SECTION TITLE"/>
</p:tagLst>
</file>

<file path=ppt/tags/tag7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e"/>
  <p:tag name="KSO_WM_UNIT_INDEX" val="1"/>
  <p:tag name="KSO_WM_UNIT_ID" val="custom20185082_7*e*1"/>
  <p:tag name="KSO_WM_UNIT_LAYERLEVEL" val="1"/>
  <p:tag name="KSO_WM_UNIT_VALUE" val="5"/>
  <p:tag name="KSO_WM_UNIT_HIGHLIGHT" val="0"/>
  <p:tag name="KSO_WM_UNIT_COMPATIBLE" val="1"/>
  <p:tag name="KSO_WM_UNIT_CLEAR" val="0"/>
  <p:tag name="KSO_WM_BEAUTIFY_FLAG" val="#wm#"/>
  <p:tag name="KSO_WM_TAG_VERSION" val="1.0"/>
  <p:tag name="KSO_WM_UNIT_PRESET_TEXT" val="壹"/>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SLIDE_ID" val="custom20185082_7"/>
  <p:tag name="KSO_WM_SLIDE_INDEX" val="7"/>
  <p:tag name="KSO_WM_SLIDE_ITEM_CNT" val="1"/>
  <p:tag name="KSO_WM_SLIDE_LAYOUT" val="a_e"/>
  <p:tag name="KSO_WM_SLIDE_LAYOUT_CNT" val="1_1"/>
  <p:tag name="KSO_WM_SLIDE_TYPE" val="sectionTitle"/>
  <p:tag name="KSO_WM_SLIDE_SUBTYPE" val="pureTxt"/>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a"/>
  <p:tag name="KSO_WM_UNIT_INDEX" val="1"/>
  <p:tag name="KSO_WM_UNIT_ID" val="custom20185082_7*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SECTION TITLE"/>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e"/>
  <p:tag name="KSO_WM_UNIT_INDEX" val="1"/>
  <p:tag name="KSO_WM_UNIT_ID" val="custom20185082_7*e*1"/>
  <p:tag name="KSO_WM_UNIT_LAYERLEVEL" val="1"/>
  <p:tag name="KSO_WM_UNIT_VALUE" val="5"/>
  <p:tag name="KSO_WM_UNIT_HIGHLIGHT" val="0"/>
  <p:tag name="KSO_WM_UNIT_COMPATIBLE" val="1"/>
  <p:tag name="KSO_WM_UNIT_CLEAR" val="0"/>
  <p:tag name="KSO_WM_BEAUTIFY_FLAG" val="#wm#"/>
  <p:tag name="KSO_WM_TAG_VERSION" val="1.0"/>
  <p:tag name="KSO_WM_UNIT_PRESET_TEXT" val="壹"/>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TAG_VERSION" val="1.0"/>
  <p:tag name="KSO_WM_SLIDE_ID" val="custom20185082_6"/>
  <p:tag name="KSO_WM_SLIDE_INDEX" val="6"/>
  <p:tag name="KSO_WM_SLIDE_ITEM_CNT" val="5"/>
  <p:tag name="KSO_WM_SLIDE_LAYOUT" val="a_l"/>
  <p:tag name="KSO_WM_SLIDE_LAYOUT_CNT" val="1_1"/>
  <p:tag name="KSO_WM_SLIDE_TYPE" val="contents"/>
  <p:tag name="KSO_WM_SLIDE_SUBTYPE" val="diag"/>
  <p:tag name="KSO_WM_BEAUTIFY_FLAG" val="#wm#"/>
  <p:tag name="KSO_WM_DIAGRAM_GROUP_CODE" val="l1-1"/>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5082"/>
  <p:tag name="KSO_WM_UNIT_TYPE" val="l_h_i"/>
  <p:tag name="KSO_WM_UNIT_INDEX" val="1_5_2"/>
  <p:tag name="KSO_WM_UNIT_ID" val="custom20185082_6*l_h_i*1_5_2"/>
  <p:tag name="KSO_WM_UNIT_LAYERLEVEL" val="1_1_1"/>
  <p:tag name="KSO_WM_BEAUTIFY_FLAG" val="#wm#"/>
  <p:tag name="KSO_WM_TAG_VERSION" val="1.0"/>
  <p:tag name="KSO_WM_DIAGRAM_GROUP_CODE" val="l1-1"/>
  <p:tag name="KSO_WM_UNIT_TEXT_FILL_FORE_SCHEMECOLOR_INDEX" val="14"/>
  <p:tag name="KSO_WM_UNIT_TEXT_FILL_TYPE" val="1"/>
  <p:tag name="KSO_WM_UNIT_USESOURCEFORMAT_APPLY" val="1"/>
</p:tagLst>
</file>

<file path=ppt/theme/theme1.xml><?xml version="1.0" encoding="utf-8"?>
<a:theme xmlns:a="http://schemas.openxmlformats.org/drawingml/2006/main" name="1_Office 主题​​">
  <a:themeElements>
    <a:clrScheme name="自定义 61">
      <a:dk1>
        <a:srgbClr val="000000"/>
      </a:dk1>
      <a:lt1>
        <a:srgbClr val="FFFFFF"/>
      </a:lt1>
      <a:dk2>
        <a:srgbClr val="44546A"/>
      </a:dk2>
      <a:lt2>
        <a:srgbClr val="E7E6E6"/>
      </a:lt2>
      <a:accent1>
        <a:srgbClr val="A5A5A5"/>
      </a:accent1>
      <a:accent2>
        <a:srgbClr val="ED7D31"/>
      </a:accent2>
      <a:accent3>
        <a:srgbClr val="FFC000"/>
      </a:accent3>
      <a:accent4>
        <a:srgbClr val="FFFFFF"/>
      </a:accent4>
      <a:accent5>
        <a:srgbClr val="4472C4"/>
      </a:accent5>
      <a:accent6>
        <a:srgbClr val="70AD47"/>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61">
    <a:dk1>
      <a:srgbClr val="000000"/>
    </a:dk1>
    <a:lt1>
      <a:srgbClr val="FFFFFF"/>
    </a:lt1>
    <a:dk2>
      <a:srgbClr val="44546A"/>
    </a:dk2>
    <a:lt2>
      <a:srgbClr val="E7E6E6"/>
    </a:lt2>
    <a:accent1>
      <a:srgbClr val="A5A5A5"/>
    </a:accent1>
    <a:accent2>
      <a:srgbClr val="ED7D31"/>
    </a:accent2>
    <a:accent3>
      <a:srgbClr val="FFC000"/>
    </a:accent3>
    <a:accent4>
      <a:srgbClr val="FFFFFF"/>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自定义 61">
    <a:dk1>
      <a:srgbClr val="000000"/>
    </a:dk1>
    <a:lt1>
      <a:srgbClr val="FFFFFF"/>
    </a:lt1>
    <a:dk2>
      <a:srgbClr val="44546A"/>
    </a:dk2>
    <a:lt2>
      <a:srgbClr val="E7E6E6"/>
    </a:lt2>
    <a:accent1>
      <a:srgbClr val="A5A5A5"/>
    </a:accent1>
    <a:accent2>
      <a:srgbClr val="ED7D31"/>
    </a:accent2>
    <a:accent3>
      <a:srgbClr val="FFC000"/>
    </a:accent3>
    <a:accent4>
      <a:srgbClr val="FFFFFF"/>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自定义 61">
    <a:dk1>
      <a:srgbClr val="000000"/>
    </a:dk1>
    <a:lt1>
      <a:srgbClr val="FFFFFF"/>
    </a:lt1>
    <a:dk2>
      <a:srgbClr val="44546A"/>
    </a:dk2>
    <a:lt2>
      <a:srgbClr val="E7E6E6"/>
    </a:lt2>
    <a:accent1>
      <a:srgbClr val="A5A5A5"/>
    </a:accent1>
    <a:accent2>
      <a:srgbClr val="ED7D31"/>
    </a:accent2>
    <a:accent3>
      <a:srgbClr val="FFC000"/>
    </a:accent3>
    <a:accent4>
      <a:srgbClr val="FFFFFF"/>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自定义 61">
    <a:dk1>
      <a:srgbClr val="000000"/>
    </a:dk1>
    <a:lt1>
      <a:srgbClr val="FFFFFF"/>
    </a:lt1>
    <a:dk2>
      <a:srgbClr val="44546A"/>
    </a:dk2>
    <a:lt2>
      <a:srgbClr val="E7E6E6"/>
    </a:lt2>
    <a:accent1>
      <a:srgbClr val="A5A5A5"/>
    </a:accent1>
    <a:accent2>
      <a:srgbClr val="ED7D31"/>
    </a:accent2>
    <a:accent3>
      <a:srgbClr val="FFC000"/>
    </a:accent3>
    <a:accent4>
      <a:srgbClr val="FFFFFF"/>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自定义 61">
    <a:dk1>
      <a:srgbClr val="000000"/>
    </a:dk1>
    <a:lt1>
      <a:srgbClr val="FFFFFF"/>
    </a:lt1>
    <a:dk2>
      <a:srgbClr val="44546A"/>
    </a:dk2>
    <a:lt2>
      <a:srgbClr val="E7E6E6"/>
    </a:lt2>
    <a:accent1>
      <a:srgbClr val="A5A5A5"/>
    </a:accent1>
    <a:accent2>
      <a:srgbClr val="ED7D31"/>
    </a:accent2>
    <a:accent3>
      <a:srgbClr val="FFC000"/>
    </a:accent3>
    <a:accent4>
      <a:srgbClr val="FFFFFF"/>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自定义 61">
    <a:dk1>
      <a:srgbClr val="000000"/>
    </a:dk1>
    <a:lt1>
      <a:srgbClr val="FFFFFF"/>
    </a:lt1>
    <a:dk2>
      <a:srgbClr val="44546A"/>
    </a:dk2>
    <a:lt2>
      <a:srgbClr val="E7E6E6"/>
    </a:lt2>
    <a:accent1>
      <a:srgbClr val="A5A5A5"/>
    </a:accent1>
    <a:accent2>
      <a:srgbClr val="ED7D31"/>
    </a:accent2>
    <a:accent3>
      <a:srgbClr val="FFC000"/>
    </a:accent3>
    <a:accent4>
      <a:srgbClr val="FFFFFF"/>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325</TotalTime>
  <Words>982</Words>
  <Application>Microsoft Office PowerPoint</Application>
  <PresentationFormat>宽屏</PresentationFormat>
  <Paragraphs>181</Paragraphs>
  <Slides>34</Slides>
  <Notes>24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34</vt:i4>
      </vt:variant>
    </vt:vector>
  </HeadingPairs>
  <TitlesOfParts>
    <vt:vector size="41" baseType="lpstr">
      <vt:lpstr>微软雅黑</vt:lpstr>
      <vt:lpstr>Arial</vt:lpstr>
      <vt:lpstr>Calibri</vt:lpstr>
      <vt:lpstr>Helvetica</vt:lpstr>
      <vt:lpstr>Palatino Linotype</vt:lpstr>
      <vt:lpstr>Times New Roman</vt:lpstr>
      <vt:lpstr>1_Office 主题​​</vt:lpstr>
      <vt:lpstr>Inferring Metapopution Propagation Network  for Intra-city Epidemic Control and Prevention</vt:lpstr>
      <vt:lpstr>PowerPoint 演示文稿</vt:lpstr>
      <vt:lpstr>Motivations</vt:lpstr>
      <vt:lpstr>Background</vt:lpstr>
      <vt:lpstr>Related Work</vt:lpstr>
      <vt:lpstr>Related Work</vt:lpstr>
      <vt:lpstr>Motivation</vt:lpstr>
      <vt:lpstr>Model Construction</vt:lpstr>
      <vt:lpstr>SIR Model</vt:lpstr>
      <vt:lpstr>Metapopulation SIR Model</vt:lpstr>
      <vt:lpstr>Metapopulation SIR Model</vt:lpstr>
      <vt:lpstr>Network Inference</vt:lpstr>
      <vt:lpstr>States in Metapopulation SIR Model </vt:lpstr>
      <vt:lpstr>Network Inference Problem</vt:lpstr>
      <vt:lpstr>MLE Optimization</vt:lpstr>
      <vt:lpstr>Power-Law Priori</vt:lpstr>
      <vt:lpstr>Data Priori</vt:lpstr>
      <vt:lpstr>D2PRI Model</vt:lpstr>
      <vt:lpstr>Optimization</vt:lpstr>
      <vt:lpstr>Data Description</vt:lpstr>
      <vt:lpstr>Data Description</vt:lpstr>
      <vt:lpstr>Experiments</vt:lpstr>
      <vt:lpstr>Network Inference</vt:lpstr>
      <vt:lpstr>Similarity Comparison</vt:lpstr>
      <vt:lpstr>Simulation</vt:lpstr>
      <vt:lpstr>Key-Zone Detection</vt:lpstr>
      <vt:lpstr>Key-Zone Detection</vt:lpstr>
      <vt:lpstr>Conclusions</vt:lpstr>
      <vt:lpstr>Conclusions</vt:lpstr>
      <vt:lpstr>Extensions</vt:lpstr>
      <vt:lpstr>Mobile Crowd Sensing and Analytics</vt:lpstr>
      <vt:lpstr>Top Challenges</vt:lpstr>
      <vt:lpstr>Top Challenges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wangxj</dc:creator>
  <cp:lastModifiedBy>Jimmy</cp:lastModifiedBy>
  <cp:revision>234</cp:revision>
  <dcterms:created xsi:type="dcterms:W3CDTF">2018-09-16T15:44:00Z</dcterms:created>
  <dcterms:modified xsi:type="dcterms:W3CDTF">2019-04-23T06:47:23Z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