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2.jpg" ContentType="image/gif"/>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6"/>
  </p:notesMasterIdLst>
  <p:sldIdLst>
    <p:sldId id="350" r:id="rId2"/>
    <p:sldId id="352" r:id="rId3"/>
    <p:sldId id="349" r:id="rId4"/>
    <p:sldId id="310" r:id="rId5"/>
    <p:sldId id="311" r:id="rId6"/>
    <p:sldId id="312" r:id="rId7"/>
    <p:sldId id="302" r:id="rId8"/>
    <p:sldId id="343" r:id="rId9"/>
    <p:sldId id="313" r:id="rId10"/>
    <p:sldId id="320" r:id="rId11"/>
    <p:sldId id="264" r:id="rId12"/>
    <p:sldId id="344" r:id="rId13"/>
    <p:sldId id="321" r:id="rId14"/>
    <p:sldId id="279" r:id="rId15"/>
    <p:sldId id="324" r:id="rId16"/>
    <p:sldId id="345" r:id="rId17"/>
    <p:sldId id="326" r:id="rId18"/>
    <p:sldId id="323" r:id="rId19"/>
    <p:sldId id="346" r:id="rId20"/>
    <p:sldId id="327" r:id="rId21"/>
    <p:sldId id="328" r:id="rId22"/>
    <p:sldId id="329" r:id="rId23"/>
    <p:sldId id="319" r:id="rId24"/>
    <p:sldId id="282" r:id="rId25"/>
    <p:sldId id="341" r:id="rId26"/>
    <p:sldId id="269" r:id="rId27"/>
    <p:sldId id="333" r:id="rId28"/>
    <p:sldId id="332" r:id="rId29"/>
    <p:sldId id="271" r:id="rId30"/>
    <p:sldId id="270" r:id="rId31"/>
    <p:sldId id="308" r:id="rId32"/>
    <p:sldId id="292" r:id="rId33"/>
    <p:sldId id="347" r:id="rId34"/>
    <p:sldId id="348" r:id="rId35"/>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B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58" autoAdjust="0"/>
    <p:restoredTop sz="88779" autoAdjust="0"/>
  </p:normalViewPr>
  <p:slideViewPr>
    <p:cSldViewPr snapToGrid="0">
      <p:cViewPr varScale="1">
        <p:scale>
          <a:sx n="58" d="100"/>
          <a:sy n="58" d="100"/>
        </p:scale>
        <p:origin x="106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6E61DD-5081-4532-B8F9-B0AE53BD8AD1}" type="datetimeFigureOut">
              <a:rPr lang="zh-CN" altLang="en-US" smtClean="0"/>
              <a:t>2019/1/6</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D6CFC-DE5B-421D-9FE7-3C2F235A310A}" type="slidenum">
              <a:rPr lang="zh-CN" altLang="en-US" smtClean="0"/>
              <a:t>‹#›</a:t>
            </a:fld>
            <a:endParaRPr lang="zh-CN" altLang="en-US"/>
          </a:p>
        </p:txBody>
      </p:sp>
    </p:spTree>
    <p:extLst>
      <p:ext uri="{BB962C8B-B14F-4D97-AF65-F5344CB8AC3E}">
        <p14:creationId xmlns:p14="http://schemas.microsoft.com/office/powerpoint/2010/main" val="2984092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err="1"/>
              <a:t>dʊ'ɛt</a:t>
            </a:r>
            <a:endParaRPr lang="en-US" altLang="zh-CN" b="1" dirty="0"/>
          </a:p>
        </p:txBody>
      </p:sp>
      <p:sp>
        <p:nvSpPr>
          <p:cNvPr id="4" name="灯片编号占位符 3"/>
          <p:cNvSpPr>
            <a:spLocks noGrp="1"/>
          </p:cNvSpPr>
          <p:nvPr>
            <p:ph type="sldNum" sz="quarter" idx="10"/>
          </p:nvPr>
        </p:nvSpPr>
        <p:spPr/>
        <p:txBody>
          <a:bodyPr/>
          <a:lstStyle/>
          <a:p>
            <a:fld id="{2FDD6CFC-DE5B-421D-9FE7-3C2F235A310A}" type="slidenum">
              <a:rPr lang="zh-CN" altLang="en-US" smtClean="0"/>
              <a:t>1</a:t>
            </a:fld>
            <a:endParaRPr lang="zh-CN" altLang="en-US"/>
          </a:p>
        </p:txBody>
      </p:sp>
    </p:spTree>
    <p:extLst>
      <p:ext uri="{BB962C8B-B14F-4D97-AF65-F5344CB8AC3E}">
        <p14:creationId xmlns:p14="http://schemas.microsoft.com/office/powerpoint/2010/main" val="3890367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a:t>
            </a:r>
            <a:r>
              <a:rPr lang="en-US" altLang="zh-CN" baseline="0" dirty="0"/>
              <a:t> divided map of a city as many grids, and divide time axis as many time slice. For everyday, we have a group of matrices.  For each cell in a matrix, we calculate two weights. A DGT weight using DGT trajectory data and a crowd weight using mobile phone data. </a:t>
            </a:r>
            <a:endParaRPr lang="zh-CN" altLang="en-US" dirty="0"/>
          </a:p>
        </p:txBody>
      </p:sp>
      <p:sp>
        <p:nvSpPr>
          <p:cNvPr id="4" name="灯片编号占位符 3"/>
          <p:cNvSpPr>
            <a:spLocks noGrp="1"/>
          </p:cNvSpPr>
          <p:nvPr>
            <p:ph type="sldNum" sz="quarter" idx="10"/>
          </p:nvPr>
        </p:nvSpPr>
        <p:spPr/>
        <p:txBody>
          <a:bodyPr/>
          <a:lstStyle/>
          <a:p>
            <a:fld id="{2FDD6CFC-DE5B-421D-9FE7-3C2F235A310A}" type="slidenum">
              <a:rPr lang="zh-CN" altLang="en-US" smtClean="0"/>
              <a:t>10</a:t>
            </a:fld>
            <a:endParaRPr lang="zh-CN" altLang="en-US"/>
          </a:p>
        </p:txBody>
      </p:sp>
    </p:spTree>
    <p:extLst>
      <p:ext uri="{BB962C8B-B14F-4D97-AF65-F5344CB8AC3E}">
        <p14:creationId xmlns:p14="http://schemas.microsoft.com/office/powerpoint/2010/main" val="3491351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order to fusion the two weight</a:t>
            </a:r>
            <a:r>
              <a:rPr lang="en-US" altLang="zh-CN" baseline="0" dirty="0"/>
              <a:t> together, we calculate a product of the two weights in the </a:t>
            </a:r>
            <a:r>
              <a:rPr lang="en-US" altLang="zh-CN" baseline="0" dirty="0" err="1"/>
              <a:t>mahalanobis</a:t>
            </a:r>
            <a:r>
              <a:rPr lang="en-US" altLang="zh-CN" baseline="0" dirty="0"/>
              <a:t> distance. We name the product as a risk score. If the risk score of a cell in a matrix is higher than a threshold, we mark the cell as a risky zone.</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1" dirty="0"/>
              <a:t>multiply</a:t>
            </a:r>
          </a:p>
        </p:txBody>
      </p:sp>
      <p:sp>
        <p:nvSpPr>
          <p:cNvPr id="4" name="灯片编号占位符 3"/>
          <p:cNvSpPr>
            <a:spLocks noGrp="1"/>
          </p:cNvSpPr>
          <p:nvPr>
            <p:ph type="sldNum" sz="quarter" idx="10"/>
          </p:nvPr>
        </p:nvSpPr>
        <p:spPr/>
        <p:txBody>
          <a:bodyPr/>
          <a:lstStyle/>
          <a:p>
            <a:fld id="{2FDD6CFC-DE5B-421D-9FE7-3C2F235A310A}" type="slidenum">
              <a:rPr lang="zh-CN" altLang="en-US" smtClean="0"/>
              <a:t>11</a:t>
            </a:fld>
            <a:endParaRPr lang="zh-CN" altLang="en-US"/>
          </a:p>
        </p:txBody>
      </p:sp>
    </p:spTree>
    <p:extLst>
      <p:ext uri="{BB962C8B-B14F-4D97-AF65-F5344CB8AC3E}">
        <p14:creationId xmlns:p14="http://schemas.microsoft.com/office/powerpoint/2010/main" val="2209708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a:t>
            </a:r>
            <a:r>
              <a:rPr lang="en-US" altLang="zh-CN" baseline="0" dirty="0"/>
              <a:t> the second step, we mine frequent risk patterns from the risk zone set.</a:t>
            </a:r>
            <a:endParaRPr lang="zh-CN" altLang="en-US" dirty="0"/>
          </a:p>
        </p:txBody>
      </p:sp>
      <p:sp>
        <p:nvSpPr>
          <p:cNvPr id="4" name="灯片编号占位符 3"/>
          <p:cNvSpPr>
            <a:spLocks noGrp="1"/>
          </p:cNvSpPr>
          <p:nvPr>
            <p:ph type="sldNum" sz="quarter" idx="10"/>
          </p:nvPr>
        </p:nvSpPr>
        <p:spPr/>
        <p:txBody>
          <a:bodyPr/>
          <a:lstStyle/>
          <a:p>
            <a:fld id="{2FDD6CFC-DE5B-421D-9FE7-3C2F235A310A}" type="slidenum">
              <a:rPr lang="zh-CN" altLang="en-US" smtClean="0"/>
              <a:t>12</a:t>
            </a:fld>
            <a:endParaRPr lang="zh-CN" altLang="en-US"/>
          </a:p>
        </p:txBody>
      </p:sp>
    </p:spTree>
    <p:extLst>
      <p:ext uri="{BB962C8B-B14F-4D97-AF65-F5344CB8AC3E}">
        <p14:creationId xmlns:p14="http://schemas.microsoft.com/office/powerpoint/2010/main" val="171823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In</a:t>
            </a:r>
            <a:r>
              <a:rPr lang="en-US" altLang="zh-CN" baseline="0" dirty="0"/>
              <a:t> this step, we adopt asso</a:t>
            </a:r>
            <a:r>
              <a:rPr lang="en-US" altLang="zh-CN" b="0" baseline="0" dirty="0"/>
              <a:t>ciation rule mining to detect risk patterns. We define a risk pattern as </a:t>
            </a:r>
            <a:r>
              <a:rPr lang="en-US" altLang="zh-CN" b="0" dirty="0">
                <a:solidFill>
                  <a:srgbClr val="C00000"/>
                </a:solidFill>
                <a:ea typeface="Arial Unicode MS" panose="020B0604020202020204" pitchFamily="34" charset="-122"/>
              </a:rPr>
              <a:t>a set of adjacent urban zones </a:t>
            </a:r>
            <a:r>
              <a:rPr lang="en-US" altLang="zh-CN" b="0" dirty="0">
                <a:ea typeface="Arial Unicode MS" panose="020B0604020202020204" pitchFamily="34" charset="-122"/>
              </a:rPr>
              <a:t>that are </a:t>
            </a:r>
            <a:r>
              <a:rPr lang="en-US" altLang="zh-CN" b="0" dirty="0">
                <a:solidFill>
                  <a:srgbClr val="FF0000"/>
                </a:solidFill>
                <a:ea typeface="Arial Unicode MS" panose="020B0604020202020204" pitchFamily="34" charset="-122"/>
              </a:rPr>
              <a:t>at the risky state together </a:t>
            </a:r>
            <a:r>
              <a:rPr lang="en-US" altLang="zh-CN" b="0" dirty="0">
                <a:solidFill>
                  <a:srgbClr val="C00000"/>
                </a:solidFill>
                <a:ea typeface="Arial Unicode MS" panose="020B0604020202020204" pitchFamily="34" charset="-122"/>
              </a:rPr>
              <a:t>frequently.</a:t>
            </a:r>
            <a:r>
              <a:rPr lang="en-US" altLang="zh-CN" b="0" baseline="0" dirty="0">
                <a:solidFill>
                  <a:srgbClr val="C00000"/>
                </a:solidFill>
                <a:ea typeface="Arial Unicode MS" panose="020B0604020202020204" pitchFamily="34" charset="-122"/>
              </a:rPr>
              <a:t> We adopted three rules in our algorithm. The first is </a:t>
            </a: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the risk zones in the same pattern should be </a:t>
            </a:r>
            <a:r>
              <a:rPr lang="en-US" altLang="zh-CN"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spatially adjacent</a:t>
            </a: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 The second</a:t>
            </a:r>
            <a:r>
              <a:rPr lang="en-US" altLang="zh-CN" baseline="0" dirty="0">
                <a:latin typeface="Times New Roman" panose="02020603050405020304" pitchFamily="18" charset="0"/>
                <a:ea typeface="Arial Unicode MS" panose="020B0604020202020204" pitchFamily="34" charset="-122"/>
                <a:cs typeface="Times New Roman" panose="02020603050405020304" pitchFamily="18" charset="0"/>
              </a:rPr>
              <a:t> is t</a:t>
            </a: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he </a:t>
            </a:r>
            <a:r>
              <a:rPr lang="en-US" altLang="zh-CN"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daily support </a:t>
            </a: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of a pattern should be larger than a threshold. The daily support is</a:t>
            </a:r>
            <a:r>
              <a:rPr lang="en-US" altLang="zh-CN" baseline="0" dirty="0">
                <a:latin typeface="Times New Roman" panose="02020603050405020304" pitchFamily="18" charset="0"/>
                <a:ea typeface="Arial Unicode MS" panose="020B0604020202020204" pitchFamily="34" charset="-122"/>
                <a:cs typeface="Times New Roman" panose="02020603050405020304" pitchFamily="18" charset="0"/>
              </a:rPr>
              <a:t> the</a:t>
            </a: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 support</a:t>
            </a:r>
            <a:r>
              <a:rPr lang="en-US" altLang="zh-CN" baseline="0" dirty="0">
                <a:latin typeface="Times New Roman" panose="02020603050405020304" pitchFamily="18" charset="0"/>
                <a:ea typeface="Arial Unicode MS" panose="020B0604020202020204" pitchFamily="34" charset="-122"/>
                <a:cs typeface="Times New Roman" panose="02020603050405020304" pitchFamily="18" charset="0"/>
              </a:rPr>
              <a:t> of</a:t>
            </a: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 a pattern for slices</a:t>
            </a:r>
            <a:r>
              <a:rPr lang="en-US" altLang="zh-CN" baseline="0" dirty="0">
                <a:latin typeface="Times New Roman" panose="02020603050405020304" pitchFamily="18" charset="0"/>
                <a:ea typeface="Arial Unicode MS" panose="020B0604020202020204" pitchFamily="34" charset="-122"/>
                <a:cs typeface="Times New Roman" panose="02020603050405020304" pitchFamily="18" charset="0"/>
              </a:rPr>
              <a:t> of different days. </a:t>
            </a:r>
            <a:endParaRPr lang="en-US" altLang="zh-CN" dirty="0">
              <a:latin typeface="Times New Roman" panose="02020603050405020304" pitchFamily="18" charset="0"/>
              <a:ea typeface="Arial Unicode MS" panose="020B0604020202020204" pitchFamily="34" charset="-122"/>
              <a:cs typeface="Times New Roman" panose="02020603050405020304" pitchFamily="18" charset="0"/>
            </a:endParaRPr>
          </a:p>
          <a:p>
            <a:endParaRPr lang="zh-CN" altLang="en-US" b="0" dirty="0"/>
          </a:p>
        </p:txBody>
      </p:sp>
      <p:sp>
        <p:nvSpPr>
          <p:cNvPr id="4" name="灯片编号占位符 3"/>
          <p:cNvSpPr>
            <a:spLocks noGrp="1"/>
          </p:cNvSpPr>
          <p:nvPr>
            <p:ph type="sldNum" sz="quarter" idx="10"/>
          </p:nvPr>
        </p:nvSpPr>
        <p:spPr/>
        <p:txBody>
          <a:bodyPr/>
          <a:lstStyle/>
          <a:p>
            <a:fld id="{2FDD6CFC-DE5B-421D-9FE7-3C2F235A310A}" type="slidenum">
              <a:rPr lang="zh-CN" altLang="en-US" smtClean="0"/>
              <a:t>13</a:t>
            </a:fld>
            <a:endParaRPr lang="zh-CN" altLang="en-US"/>
          </a:p>
        </p:txBody>
      </p:sp>
    </p:spTree>
    <p:extLst>
      <p:ext uri="{BB962C8B-B14F-4D97-AF65-F5344CB8AC3E}">
        <p14:creationId xmlns:p14="http://schemas.microsoft.com/office/powerpoint/2010/main" val="4207810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1" dirty="0"/>
              <a:t>[</a:t>
            </a:r>
            <a:r>
              <a:rPr lang="en-US" altLang="zh-CN" b="1" dirty="0" err="1"/>
              <a:t>praɪ'ɔraɪ</a:t>
            </a:r>
            <a:r>
              <a:rPr lang="en-US" altLang="zh-CN" b="1" dirty="0"/>
              <a:t>] </a:t>
            </a:r>
          </a:p>
        </p:txBody>
      </p:sp>
      <p:sp>
        <p:nvSpPr>
          <p:cNvPr id="4" name="灯片编号占位符 3"/>
          <p:cNvSpPr>
            <a:spLocks noGrp="1"/>
          </p:cNvSpPr>
          <p:nvPr>
            <p:ph type="sldNum" sz="quarter" idx="10"/>
          </p:nvPr>
        </p:nvSpPr>
        <p:spPr/>
        <p:txBody>
          <a:bodyPr/>
          <a:lstStyle/>
          <a:p>
            <a:fld id="{2FDD6CFC-DE5B-421D-9FE7-3C2F235A310A}" type="slidenum">
              <a:rPr lang="zh-CN" altLang="en-US" smtClean="0"/>
              <a:t>14</a:t>
            </a:fld>
            <a:endParaRPr lang="zh-CN" altLang="en-US"/>
          </a:p>
        </p:txBody>
      </p:sp>
    </p:spTree>
    <p:extLst>
      <p:ext uri="{BB962C8B-B14F-4D97-AF65-F5344CB8AC3E}">
        <p14:creationId xmlns:p14="http://schemas.microsoft.com/office/powerpoint/2010/main" val="1413411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third</a:t>
            </a:r>
            <a:r>
              <a:rPr lang="en-US" altLang="zh-CN" baseline="0" dirty="0"/>
              <a:t> </a:t>
            </a:r>
            <a:r>
              <a:rPr lang="en-US" altLang="zh-CN" dirty="0"/>
              <a:t>step</a:t>
            </a:r>
            <a:r>
              <a:rPr lang="en-US" altLang="zh-CN" baseline="0" dirty="0"/>
              <a:t> is to analyze causality among patterns. </a:t>
            </a:r>
            <a:endParaRPr lang="zh-CN" altLang="en-US" dirty="0"/>
          </a:p>
        </p:txBody>
      </p:sp>
      <p:sp>
        <p:nvSpPr>
          <p:cNvPr id="4" name="灯片编号占位符 3"/>
          <p:cNvSpPr>
            <a:spLocks noGrp="1"/>
          </p:cNvSpPr>
          <p:nvPr>
            <p:ph type="sldNum" sz="quarter" idx="10"/>
          </p:nvPr>
        </p:nvSpPr>
        <p:spPr/>
        <p:txBody>
          <a:bodyPr/>
          <a:lstStyle/>
          <a:p>
            <a:fld id="{2FDD6CFC-DE5B-421D-9FE7-3C2F235A310A}" type="slidenum">
              <a:rPr lang="zh-CN" altLang="en-US" smtClean="0"/>
              <a:t>16</a:t>
            </a:fld>
            <a:endParaRPr lang="zh-CN" altLang="en-US"/>
          </a:p>
        </p:txBody>
      </p:sp>
    </p:spTree>
    <p:extLst>
      <p:ext uri="{BB962C8B-B14F-4D97-AF65-F5344CB8AC3E}">
        <p14:creationId xmlns:p14="http://schemas.microsoft.com/office/powerpoint/2010/main" val="654843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We adopt</a:t>
            </a:r>
            <a:r>
              <a:rPr lang="en-US" altLang="zh-CN" baseline="0" dirty="0"/>
              <a:t> a special insight to model causality among patterns. We consider the reason of a risk pattern as the </a:t>
            </a:r>
            <a:r>
              <a:rPr lang="en-US" altLang="zh-CN" sz="1200" b="0" dirty="0">
                <a:solidFill>
                  <a:srgbClr val="FF0000"/>
                </a:solidFill>
                <a:latin typeface="Times New Roman" panose="02020603050405020304" pitchFamily="18" charset="0"/>
                <a:cs typeface="Times New Roman" panose="02020603050405020304" pitchFamily="18" charset="0"/>
              </a:rPr>
              <a:t>dangerous goods requirements of the destination of</a:t>
            </a:r>
            <a:r>
              <a:rPr lang="en-US" altLang="zh-CN" sz="1200" b="0" baseline="0" dirty="0">
                <a:solidFill>
                  <a:srgbClr val="FF0000"/>
                </a:solidFill>
                <a:latin typeface="Times New Roman" panose="02020603050405020304" pitchFamily="18" charset="0"/>
                <a:cs typeface="Times New Roman" panose="02020603050405020304" pitchFamily="18" charset="0"/>
              </a:rPr>
              <a:t> the transporters that went through the pattern. </a:t>
            </a:r>
            <a:r>
              <a:rPr lang="zh-CN" altLang="en-US" sz="1200" b="0" baseline="0" dirty="0">
                <a:solidFill>
                  <a:schemeClr val="tx1"/>
                </a:solidFill>
                <a:latin typeface="+mn-lt"/>
                <a:cs typeface="+mn-cs"/>
              </a:rPr>
              <a:t> </a:t>
            </a:r>
            <a:r>
              <a:rPr lang="en-US" altLang="zh-CN" dirty="0"/>
              <a:t>Using this case as an</a:t>
            </a:r>
            <a:r>
              <a:rPr lang="en-US" altLang="zh-CN" baseline="0" dirty="0"/>
              <a:t> example, a truck carried gas tank went from a gas storage to a gas station and went through a residential </a:t>
            </a:r>
            <a:r>
              <a:rPr lang="en-US" altLang="zh-CN" b="1" dirty="0"/>
              <a:t>[,</a:t>
            </a:r>
            <a:r>
              <a:rPr lang="en-US" altLang="zh-CN" b="1" dirty="0" err="1"/>
              <a:t>rɛzɪ'dɛnʃl</a:t>
            </a:r>
            <a:r>
              <a:rPr lang="en-US" altLang="zh-CN" b="1" dirty="0"/>
              <a:t>] </a:t>
            </a:r>
            <a:r>
              <a:rPr lang="en-US" altLang="zh-CN" baseline="0" dirty="0"/>
              <a:t>area. Why this truck must went through the residential </a:t>
            </a:r>
            <a:r>
              <a:rPr lang="en-US" altLang="zh-CN" b="1" dirty="0"/>
              <a:t>[,</a:t>
            </a:r>
            <a:r>
              <a:rPr lang="en-US" altLang="zh-CN" b="1" dirty="0" err="1"/>
              <a:t>rɛzɪ'dɛnʃl</a:t>
            </a:r>
            <a:r>
              <a:rPr lang="en-US" altLang="zh-CN" b="1" dirty="0"/>
              <a:t>] </a:t>
            </a:r>
            <a:r>
              <a:rPr lang="en-US" altLang="zh-CN" baseline="0" dirty="0"/>
              <a:t> area. Because there are dangerous goods requirements in the gas station.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a:t>Follow this logic, we know the reason of a risk pattern could be considered as the </a:t>
            </a:r>
            <a:r>
              <a:rPr lang="en-US" altLang="zh-CN" sz="1200" b="0" dirty="0">
                <a:solidFill>
                  <a:srgbClr val="FF0000"/>
                </a:solidFill>
                <a:latin typeface="Times New Roman" panose="02020603050405020304" pitchFamily="18" charset="0"/>
                <a:cs typeface="Times New Roman" panose="02020603050405020304" pitchFamily="18" charset="0"/>
              </a:rPr>
              <a:t>dangerous goods requirements in the destination of</a:t>
            </a:r>
            <a:r>
              <a:rPr lang="en-US" altLang="zh-CN" sz="1200" b="0" baseline="0" dirty="0">
                <a:solidFill>
                  <a:srgbClr val="FF0000"/>
                </a:solidFill>
                <a:latin typeface="Times New Roman" panose="02020603050405020304" pitchFamily="18" charset="0"/>
                <a:cs typeface="Times New Roman" panose="02020603050405020304" pitchFamily="18" charset="0"/>
              </a:rPr>
              <a:t> the transporters that went through the pattern. </a:t>
            </a:r>
            <a:endParaRPr lang="zh-CN" altLang="en-US" b="0" dirty="0"/>
          </a:p>
        </p:txBody>
      </p:sp>
      <p:sp>
        <p:nvSpPr>
          <p:cNvPr id="4" name="灯片编号占位符 3"/>
          <p:cNvSpPr>
            <a:spLocks noGrp="1"/>
          </p:cNvSpPr>
          <p:nvPr>
            <p:ph type="sldNum" sz="quarter" idx="10"/>
          </p:nvPr>
        </p:nvSpPr>
        <p:spPr/>
        <p:txBody>
          <a:bodyPr/>
          <a:lstStyle/>
          <a:p>
            <a:fld id="{2FDD6CFC-DE5B-421D-9FE7-3C2F235A310A}" type="slidenum">
              <a:rPr lang="zh-CN" altLang="en-US" smtClean="0"/>
              <a:t>17</a:t>
            </a:fld>
            <a:endParaRPr lang="zh-CN" altLang="en-US"/>
          </a:p>
        </p:txBody>
      </p:sp>
    </p:spTree>
    <p:extLst>
      <p:ext uri="{BB962C8B-B14F-4D97-AF65-F5344CB8AC3E}">
        <p14:creationId xmlns:p14="http://schemas.microsoft.com/office/powerpoint/2010/main" val="945035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a:t>Follow this logic, </a:t>
            </a:r>
            <a:r>
              <a:rPr lang="en-US" altLang="zh-CN" dirty="0"/>
              <a:t>we build</a:t>
            </a:r>
            <a:r>
              <a:rPr lang="en-US" altLang="zh-CN" baseline="0" dirty="0"/>
              <a:t> a causal network to model relations among the risk patterns. In the network, we consider risk patterns as nodes. If there exist a DGT traffic from pattern A to the pattern B, we build a edge from the node A to the node B. The weight of an edge is the traffic volume between the two patterns. </a:t>
            </a:r>
            <a:endParaRPr lang="zh-CN" altLang="en-US" dirty="0"/>
          </a:p>
        </p:txBody>
      </p:sp>
      <p:sp>
        <p:nvSpPr>
          <p:cNvPr id="4" name="灯片编号占位符 3"/>
          <p:cNvSpPr>
            <a:spLocks noGrp="1"/>
          </p:cNvSpPr>
          <p:nvPr>
            <p:ph type="sldNum" sz="quarter" idx="10"/>
          </p:nvPr>
        </p:nvSpPr>
        <p:spPr/>
        <p:txBody>
          <a:bodyPr/>
          <a:lstStyle/>
          <a:p>
            <a:fld id="{2FDD6CFC-DE5B-421D-9FE7-3C2F235A310A}" type="slidenum">
              <a:rPr lang="zh-CN" altLang="en-US" smtClean="0"/>
              <a:t>18</a:t>
            </a:fld>
            <a:endParaRPr lang="zh-CN" altLang="en-US"/>
          </a:p>
        </p:txBody>
      </p:sp>
    </p:spTree>
    <p:extLst>
      <p:ext uri="{BB962C8B-B14F-4D97-AF65-F5344CB8AC3E}">
        <p14:creationId xmlns:p14="http://schemas.microsoft.com/office/powerpoint/2010/main" val="1968108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Finally, we developed</a:t>
            </a:r>
            <a:r>
              <a:rPr lang="en-US" altLang="zh-CN" baseline="0" dirty="0"/>
              <a:t> two applications based on the causal network. </a:t>
            </a:r>
            <a:endParaRPr lang="zh-CN" altLang="en-US" dirty="0"/>
          </a:p>
        </p:txBody>
      </p:sp>
      <p:sp>
        <p:nvSpPr>
          <p:cNvPr id="4" name="灯片编号占位符 3"/>
          <p:cNvSpPr>
            <a:spLocks noGrp="1"/>
          </p:cNvSpPr>
          <p:nvPr>
            <p:ph type="sldNum" sz="quarter" idx="10"/>
          </p:nvPr>
        </p:nvSpPr>
        <p:spPr/>
        <p:txBody>
          <a:bodyPr/>
          <a:lstStyle/>
          <a:p>
            <a:fld id="{2FDD6CFC-DE5B-421D-9FE7-3C2F235A310A}" type="slidenum">
              <a:rPr lang="zh-CN" altLang="en-US" smtClean="0"/>
              <a:t>19</a:t>
            </a:fld>
            <a:endParaRPr lang="zh-CN" altLang="en-US"/>
          </a:p>
        </p:txBody>
      </p:sp>
    </p:spTree>
    <p:extLst>
      <p:ext uri="{BB962C8B-B14F-4D97-AF65-F5344CB8AC3E}">
        <p14:creationId xmlns:p14="http://schemas.microsoft.com/office/powerpoint/2010/main" val="1380496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The first</a:t>
            </a:r>
            <a:r>
              <a:rPr lang="en-US" altLang="zh-CN" baseline="0" dirty="0"/>
              <a:t> application is ranking importance of the risk patterns. We use a random walk with restart algorithm on the causal network. This process is very like a </a:t>
            </a:r>
            <a:r>
              <a:rPr lang="en-US" altLang="zh-CN" baseline="0" dirty="0" err="1"/>
              <a:t>pagerank</a:t>
            </a:r>
            <a:r>
              <a:rPr lang="en-US" altLang="zh-CN" baseline="0" dirty="0"/>
              <a:t>. Using the </a:t>
            </a:r>
            <a:r>
              <a:rPr lang="en-US" altLang="zh-CN" baseline="0" dirty="0" err="1"/>
              <a:t>algorthim</a:t>
            </a:r>
            <a:r>
              <a:rPr lang="en-US" altLang="zh-CN" baseline="0" dirty="0"/>
              <a:t>, we got a ranking score for each pattern. </a:t>
            </a:r>
            <a:r>
              <a:rPr lang="en-US" altLang="zh-CN" sz="1200" b="0"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A pattern with a greater score is more important.</a:t>
            </a:r>
            <a:endParaRPr lang="zh-CN" altLang="en-US" sz="1200" b="0"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2FDD6CFC-DE5B-421D-9FE7-3C2F235A310A}" type="slidenum">
              <a:rPr lang="zh-CN" altLang="en-US" smtClean="0"/>
              <a:t>20</a:t>
            </a:fld>
            <a:endParaRPr lang="zh-CN" altLang="en-US"/>
          </a:p>
        </p:txBody>
      </p:sp>
    </p:spTree>
    <p:extLst>
      <p:ext uri="{BB962C8B-B14F-4D97-AF65-F5344CB8AC3E}">
        <p14:creationId xmlns:p14="http://schemas.microsoft.com/office/powerpoint/2010/main" val="1397388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Before I introduce our work, let</a:t>
            </a:r>
            <a:r>
              <a:rPr lang="en-US" altLang="zh-CN" baseline="0" dirty="0"/>
              <a:t>’s watch a video first. This video was not shot at a battlefield. It was shot in the downtown of a city in China. Tianjin.</a:t>
            </a:r>
            <a:endParaRPr lang="zh-CN" altLang="en-US" dirty="0"/>
          </a:p>
        </p:txBody>
      </p:sp>
      <p:sp>
        <p:nvSpPr>
          <p:cNvPr id="4" name="灯片编号占位符 3"/>
          <p:cNvSpPr>
            <a:spLocks noGrp="1"/>
          </p:cNvSpPr>
          <p:nvPr>
            <p:ph type="sldNum" sz="quarter" idx="10"/>
          </p:nvPr>
        </p:nvSpPr>
        <p:spPr/>
        <p:txBody>
          <a:bodyPr/>
          <a:lstStyle/>
          <a:p>
            <a:fld id="{2FDD6CFC-DE5B-421D-9FE7-3C2F235A310A}" type="slidenum">
              <a:rPr lang="zh-CN" altLang="en-US" smtClean="0"/>
              <a:t>2</a:t>
            </a:fld>
            <a:endParaRPr lang="zh-CN" altLang="en-US"/>
          </a:p>
        </p:txBody>
      </p:sp>
    </p:spTree>
    <p:extLst>
      <p:ext uri="{BB962C8B-B14F-4D97-AF65-F5344CB8AC3E}">
        <p14:creationId xmlns:p14="http://schemas.microsoft.com/office/powerpoint/2010/main" val="1947920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The second application is pattern state prediction. In this application, we predict whether a pattern will be in the risky state in the next time slice.</a:t>
            </a:r>
            <a:r>
              <a:rPr lang="en-US" altLang="zh-CN" baseline="0" dirty="0"/>
              <a:t> Because our network is a causal network, we directly use the network as a Bayesian network, and use Bayesian inference to predict pattern states. </a:t>
            </a:r>
            <a:endParaRPr lang="en-US" altLang="zh-CN" dirty="0"/>
          </a:p>
        </p:txBody>
      </p:sp>
      <p:sp>
        <p:nvSpPr>
          <p:cNvPr id="4" name="灯片编号占位符 3"/>
          <p:cNvSpPr>
            <a:spLocks noGrp="1"/>
          </p:cNvSpPr>
          <p:nvPr>
            <p:ph type="sldNum" sz="quarter" idx="10"/>
          </p:nvPr>
        </p:nvSpPr>
        <p:spPr/>
        <p:txBody>
          <a:bodyPr/>
          <a:lstStyle/>
          <a:p>
            <a:fld id="{2FDD6CFC-DE5B-421D-9FE7-3C2F235A310A}" type="slidenum">
              <a:rPr lang="zh-CN" altLang="en-US" smtClean="0"/>
              <a:t>21</a:t>
            </a:fld>
            <a:endParaRPr lang="zh-CN" altLang="en-US"/>
          </a:p>
        </p:txBody>
      </p:sp>
    </p:spTree>
    <p:extLst>
      <p:ext uri="{BB962C8B-B14F-4D97-AF65-F5344CB8AC3E}">
        <p14:creationId xmlns:p14="http://schemas.microsoft.com/office/powerpoint/2010/main" val="167629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Because in the network,</a:t>
            </a:r>
            <a:r>
              <a:rPr lang="en-US" altLang="zh-CN" baseline="0" dirty="0"/>
              <a:t> </a:t>
            </a:r>
            <a:r>
              <a:rPr lang="en-US" altLang="zh-CN" dirty="0"/>
              <a:t>some reason</a:t>
            </a:r>
            <a:r>
              <a:rPr lang="en-US" altLang="zh-CN" baseline="0" dirty="0"/>
              <a:t> </a:t>
            </a:r>
            <a:r>
              <a:rPr lang="en-US" altLang="zh-CN" dirty="0"/>
              <a:t>patterns for the pattern to be predicted</a:t>
            </a:r>
            <a:r>
              <a:rPr lang="en-US" altLang="zh-CN" baseline="0" dirty="0"/>
              <a:t> </a:t>
            </a:r>
            <a:r>
              <a:rPr lang="en-US" altLang="zh-CN" baseline="0"/>
              <a:t>is not </a:t>
            </a:r>
            <a:r>
              <a:rPr lang="en-US" altLang="zh-CN" baseline="0">
                <a:latin typeface="Times New Roman" panose="02020603050405020304" pitchFamily="18" charset="0"/>
                <a:ea typeface="Arial Unicode MS" panose="020B0604020202020204" pitchFamily="34" charset="-122"/>
                <a:cs typeface="Times New Roman" panose="02020603050405020304" pitchFamily="18" charset="0"/>
              </a:rPr>
              <a:t>o</a:t>
            </a:r>
            <a:r>
              <a:rPr lang="en-US" altLang="zh-CN">
                <a:latin typeface="Times New Roman" panose="02020603050405020304" pitchFamily="18" charset="0"/>
                <a:ea typeface="Arial Unicode MS" panose="020B0604020202020204" pitchFamily="34" charset="-122"/>
                <a:cs typeface="Times New Roman" panose="02020603050405020304" pitchFamily="18" charset="0"/>
              </a:rPr>
              <a:t>bservable</a:t>
            </a: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 we proposed a EM</a:t>
            </a:r>
            <a:r>
              <a:rPr lang="en-US" altLang="zh-CN" baseline="0" dirty="0">
                <a:latin typeface="Times New Roman" panose="02020603050405020304" pitchFamily="18" charset="0"/>
                <a:ea typeface="Arial Unicode MS" panose="020B0604020202020204" pitchFamily="34" charset="-122"/>
                <a:cs typeface="Times New Roman" panose="02020603050405020304" pitchFamily="18" charset="0"/>
              </a:rPr>
              <a:t> algorithm to</a:t>
            </a:r>
            <a:r>
              <a:rPr lang="en-US" altLang="zh-CN" b="0" baseline="0" dirty="0">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1200" b="0"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infer the states of unobservable </a:t>
            </a:r>
            <a:r>
              <a:rPr lang="en-US" altLang="zh-CN" sz="1200" b="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patterns</a:t>
            </a:r>
            <a:r>
              <a:rPr lang="en-US" altLang="zh-CN" sz="1200" b="0">
                <a:solidFill>
                  <a:schemeClr val="tx1"/>
                </a:solidFill>
                <a:latin typeface="+mn-lt"/>
                <a:ea typeface="+mn-ea"/>
                <a:cs typeface="+mn-cs"/>
              </a:rPr>
              <a:t>.</a:t>
            </a:r>
            <a:endParaRPr lang="zh-CN" altLang="en-US" sz="1200" b="0"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2FDD6CFC-DE5B-421D-9FE7-3C2F235A310A}" type="slidenum">
              <a:rPr lang="zh-CN" altLang="en-US" smtClean="0"/>
              <a:t>22</a:t>
            </a:fld>
            <a:endParaRPr lang="zh-CN" altLang="en-US"/>
          </a:p>
        </p:txBody>
      </p:sp>
    </p:spTree>
    <p:extLst>
      <p:ext uri="{BB962C8B-B14F-4D97-AF65-F5344CB8AC3E}">
        <p14:creationId xmlns:p14="http://schemas.microsoft.com/office/powerpoint/2010/main" val="17116455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FDD6CFC-DE5B-421D-9FE7-3C2F235A310A}" type="slidenum">
              <a:rPr lang="zh-CN" altLang="en-US" smtClean="0"/>
              <a:t>23</a:t>
            </a:fld>
            <a:endParaRPr lang="zh-CN" altLang="en-US"/>
          </a:p>
        </p:txBody>
      </p:sp>
    </p:spTree>
    <p:extLst>
      <p:ext uri="{BB962C8B-B14F-4D97-AF65-F5344CB8AC3E}">
        <p14:creationId xmlns:p14="http://schemas.microsoft.com/office/powerpoint/2010/main" val="1675358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Apply the </a:t>
            </a:r>
            <a:r>
              <a:rPr lang="en-US" altLang="zh-CN" dirty="0" err="1"/>
              <a:t>DGeye</a:t>
            </a:r>
            <a:r>
              <a:rPr lang="en-US" altLang="zh-CN" dirty="0"/>
              <a:t> system to two big cities of China: Beijing and Tianjin. This</a:t>
            </a:r>
            <a:r>
              <a:rPr lang="en-US" altLang="zh-CN" baseline="0" dirty="0"/>
              <a:t> is the experimental setup. Because we want to whether the system could help us to prevent </a:t>
            </a:r>
            <a:r>
              <a:rPr lang="en-US" altLang="zh-CN" b="1" dirty="0"/>
              <a:t>[</a:t>
            </a:r>
            <a:r>
              <a:rPr lang="en-US" altLang="zh-CN" b="1" dirty="0" err="1"/>
              <a:t>pri'vɛnt</a:t>
            </a:r>
            <a:r>
              <a:rPr lang="en-US" altLang="zh-CN" b="1" dirty="0"/>
              <a:t>]</a:t>
            </a:r>
            <a:r>
              <a:rPr lang="en-US" altLang="zh-CN" b="0" dirty="0"/>
              <a:t> the</a:t>
            </a:r>
            <a:r>
              <a:rPr lang="en-US" altLang="zh-CN" b="0" baseline="0" dirty="0"/>
              <a:t> Tianjin explosion, we selected</a:t>
            </a:r>
            <a:r>
              <a:rPr lang="en-US" altLang="zh-CN" baseline="0" dirty="0"/>
              <a:t> data before the explosion in our experiment.</a:t>
            </a:r>
            <a:endParaRPr lang="en-US" altLang="zh-CN" dirty="0"/>
          </a:p>
        </p:txBody>
      </p:sp>
      <p:sp>
        <p:nvSpPr>
          <p:cNvPr id="4" name="灯片编号占位符 3"/>
          <p:cNvSpPr>
            <a:spLocks noGrp="1"/>
          </p:cNvSpPr>
          <p:nvPr>
            <p:ph type="sldNum" sz="quarter" idx="10"/>
          </p:nvPr>
        </p:nvSpPr>
        <p:spPr/>
        <p:txBody>
          <a:bodyPr/>
          <a:lstStyle/>
          <a:p>
            <a:fld id="{2FDD6CFC-DE5B-421D-9FE7-3C2F235A310A}" type="slidenum">
              <a:rPr lang="zh-CN" altLang="en-US" smtClean="0"/>
              <a:t>24</a:t>
            </a:fld>
            <a:endParaRPr lang="zh-CN" altLang="en-US"/>
          </a:p>
        </p:txBody>
      </p:sp>
    </p:spTree>
    <p:extLst>
      <p:ext uri="{BB962C8B-B14F-4D97-AF65-F5344CB8AC3E}">
        <p14:creationId xmlns:p14="http://schemas.microsoft.com/office/powerpoint/2010/main" val="726842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first see </a:t>
            </a:r>
            <a:r>
              <a:rPr lang="en-US" altLang="zh-CN" baseline="0" dirty="0"/>
              <a:t>these four maps. The maps in the left column show distribution of dangerous goods, and the right column shown the high risk score zones. As shown in these map, if we only see dangerous goods, we may think the most risks are distributed out of cities. But if we merge population data with dangerous  goods, we can find there are many high risk zones located in the center of the city. In Tianjin, we found there many high risk zones in the port area. The explosion just happened in this area.</a:t>
            </a:r>
            <a:endParaRPr lang="zh-CN" altLang="en-US" dirty="0"/>
          </a:p>
        </p:txBody>
      </p:sp>
      <p:sp>
        <p:nvSpPr>
          <p:cNvPr id="4" name="灯片编号占位符 3"/>
          <p:cNvSpPr>
            <a:spLocks noGrp="1"/>
          </p:cNvSpPr>
          <p:nvPr>
            <p:ph type="sldNum" sz="quarter" idx="10"/>
          </p:nvPr>
        </p:nvSpPr>
        <p:spPr/>
        <p:txBody>
          <a:bodyPr/>
          <a:lstStyle/>
          <a:p>
            <a:fld id="{2FDD6CFC-DE5B-421D-9FE7-3C2F235A310A}" type="slidenum">
              <a:rPr lang="zh-CN" altLang="en-US" smtClean="0"/>
              <a:t>25</a:t>
            </a:fld>
            <a:endParaRPr lang="zh-CN" altLang="en-US"/>
          </a:p>
        </p:txBody>
      </p:sp>
    </p:spTree>
    <p:extLst>
      <p:ext uri="{BB962C8B-B14F-4D97-AF65-F5344CB8AC3E}">
        <p14:creationId xmlns:p14="http://schemas.microsoft.com/office/powerpoint/2010/main" val="29414910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These</a:t>
            </a:r>
            <a:r>
              <a:rPr lang="en-US" altLang="zh-CN" baseline="0" dirty="0"/>
              <a:t> three maps show spatial distributions of risk patterns in </a:t>
            </a:r>
            <a:r>
              <a:rPr lang="en-US" altLang="zh-CN" baseline="0" dirty="0" err="1"/>
              <a:t>Beijng</a:t>
            </a:r>
            <a:r>
              <a:rPr lang="en-US" altLang="zh-CN" baseline="0" dirty="0"/>
              <a:t> and Tianjin. The customers of dangerous goods in Beijing are gas stations and restaurants, so most of big size patterns in Beijing are located in the downtown. In Tianjin, dangerous goods are for import and export, so big size patterns are located in the port areas. </a:t>
            </a:r>
          </a:p>
          <a:p>
            <a:endParaRPr lang="en-US" altLang="zh-CN"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a:t>The dangerous good requirements in Beijing are daily life’s requirements. Such as gas in gas station, and liquid gas in restaurants, but in Tianjin are </a:t>
            </a: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chemical materials for import and export. </a:t>
            </a:r>
            <a:r>
              <a:rPr lang="en-US" altLang="zh-CN" baseline="0" dirty="0"/>
              <a:t>Therefore, temporal distribution in Beijing is very is similar as </a:t>
            </a: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rhythm with people’s daily life,</a:t>
            </a:r>
            <a:r>
              <a:rPr lang="en-US" altLang="zh-CN" baseline="0" dirty="0">
                <a:latin typeface="Times New Roman" panose="02020603050405020304" pitchFamily="18" charset="0"/>
                <a:ea typeface="Arial Unicode MS" panose="020B0604020202020204" pitchFamily="34" charset="-122"/>
                <a:cs typeface="Times New Roman" panose="02020603050405020304" pitchFamily="18" charset="0"/>
              </a:rPr>
              <a:t> but in Tianjin the rhythm is very weak. This results show why we need risk patterns, </a:t>
            </a: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which indicate stable rules of dangerous goods risks.</a:t>
            </a:r>
            <a:r>
              <a:rPr lang="en-US" altLang="zh-CN" baseline="0" dirty="0">
                <a:latin typeface="Times New Roman" panose="02020603050405020304" pitchFamily="18" charset="0"/>
                <a:ea typeface="Arial Unicode MS" panose="020B0604020202020204" pitchFamily="34" charset="-122"/>
                <a:cs typeface="Times New Roman" panose="02020603050405020304" pitchFamily="18" charset="0"/>
              </a:rPr>
              <a:t> </a:t>
            </a:r>
            <a:endParaRPr lang="en-US" altLang="zh-CN" b="1" dirty="0"/>
          </a:p>
          <a:p>
            <a:endParaRPr lang="zh-CN" altLang="en-US" dirty="0"/>
          </a:p>
        </p:txBody>
      </p:sp>
      <p:sp>
        <p:nvSpPr>
          <p:cNvPr id="4" name="灯片编号占位符 3"/>
          <p:cNvSpPr>
            <a:spLocks noGrp="1"/>
          </p:cNvSpPr>
          <p:nvPr>
            <p:ph type="sldNum" sz="quarter" idx="10"/>
          </p:nvPr>
        </p:nvSpPr>
        <p:spPr/>
        <p:txBody>
          <a:bodyPr/>
          <a:lstStyle/>
          <a:p>
            <a:fld id="{2FDD6CFC-DE5B-421D-9FE7-3C2F235A310A}" type="slidenum">
              <a:rPr lang="zh-CN" altLang="en-US" smtClean="0"/>
              <a:t>26</a:t>
            </a:fld>
            <a:endParaRPr lang="zh-CN" altLang="en-US"/>
          </a:p>
        </p:txBody>
      </p:sp>
    </p:spTree>
    <p:extLst>
      <p:ext uri="{BB962C8B-B14F-4D97-AF65-F5344CB8AC3E}">
        <p14:creationId xmlns:p14="http://schemas.microsoft.com/office/powerpoint/2010/main" val="1207828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a:t>
            </a:r>
            <a:r>
              <a:rPr lang="en-US" altLang="zh-CN" baseline="0" dirty="0"/>
              <a:t> the next step, we use a show case to demo the experiment result of our pattern ranking method. In the map, the red blocks are the first important pattern we detected in Tianjin. The pattern happened in the 8:00, and cover a street long the port railway. The green and the blue patterns are the first and second important patterns that caused by the red pattern, which covered the main street to the port. The Tianjin explosion just happened in the intersection of the streets covered by the three patterns. This case verified effectiveness of our system.  If we have the </a:t>
            </a:r>
            <a:r>
              <a:rPr lang="en-US" altLang="zh-CN" baseline="0" dirty="0" err="1"/>
              <a:t>Dgeys</a:t>
            </a:r>
            <a:r>
              <a:rPr lang="en-US" altLang="zh-CN" baseline="0" dirty="0"/>
              <a:t> system before the explosion, we may have a chance to avoid the terrible blast.</a:t>
            </a:r>
            <a:endParaRPr lang="zh-CN" altLang="en-US" dirty="0"/>
          </a:p>
        </p:txBody>
      </p:sp>
      <p:sp>
        <p:nvSpPr>
          <p:cNvPr id="4" name="灯片编号占位符 3"/>
          <p:cNvSpPr>
            <a:spLocks noGrp="1"/>
          </p:cNvSpPr>
          <p:nvPr>
            <p:ph type="sldNum" sz="quarter" idx="10"/>
          </p:nvPr>
        </p:nvSpPr>
        <p:spPr/>
        <p:txBody>
          <a:bodyPr/>
          <a:lstStyle/>
          <a:p>
            <a:fld id="{2FDD6CFC-DE5B-421D-9FE7-3C2F235A310A}" type="slidenum">
              <a:rPr lang="zh-CN" altLang="en-US" smtClean="0"/>
              <a:t>27</a:t>
            </a:fld>
            <a:endParaRPr lang="zh-CN" altLang="en-US"/>
          </a:p>
        </p:txBody>
      </p:sp>
    </p:spTree>
    <p:extLst>
      <p:ext uri="{BB962C8B-B14F-4D97-AF65-F5344CB8AC3E}">
        <p14:creationId xmlns:p14="http://schemas.microsoft.com/office/powerpoint/2010/main" val="3925576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Beijing,</a:t>
            </a:r>
            <a:r>
              <a:rPr lang="en-US" altLang="zh-CN" baseline="0" dirty="0"/>
              <a:t> the first important ranking pattern covers a very famous food street, the </a:t>
            </a:r>
            <a:r>
              <a:rPr lang="en-US" altLang="zh-CN" baseline="0" dirty="0" err="1"/>
              <a:t>guijie</a:t>
            </a:r>
            <a:r>
              <a:rPr lang="en-US" altLang="zh-CN" baseline="0" dirty="0"/>
              <a:t> street. The most popular food in the </a:t>
            </a:r>
            <a:r>
              <a:rPr lang="en-US" altLang="zh-CN" baseline="0" dirty="0" err="1"/>
              <a:t>guijie</a:t>
            </a:r>
            <a:r>
              <a:rPr lang="en-US" altLang="zh-CN" baseline="0" dirty="0"/>
              <a:t> street is hotpot.  As show in the figure, hotpot need a gas tank to cook food on tables, which cause everyday, many trucks transport liquid gas tank to </a:t>
            </a:r>
            <a:r>
              <a:rPr lang="en-US" altLang="zh-CN" baseline="0" dirty="0" err="1"/>
              <a:t>Guijie</a:t>
            </a:r>
            <a:r>
              <a:rPr lang="en-US" altLang="zh-CN" baseline="0" dirty="0"/>
              <a:t>. The green and blue patterns are the first and second patterns caused by the red pattern, which covers the main street from out of the city to the </a:t>
            </a:r>
            <a:r>
              <a:rPr lang="en-US" altLang="zh-CN" baseline="0" dirty="0" err="1"/>
              <a:t>Guijie</a:t>
            </a:r>
            <a:r>
              <a:rPr lang="en-US" altLang="zh-CN" baseline="0" dirty="0"/>
              <a:t>. </a:t>
            </a:r>
          </a:p>
          <a:p>
            <a:r>
              <a:rPr lang="en-US" altLang="zh-CN" baseline="0" dirty="0"/>
              <a:t>On Jan. of the last year, a gas tank transporter fired on the road covered by the green pattern. This destination of the truck is just a restaurant in </a:t>
            </a:r>
            <a:r>
              <a:rPr lang="en-US" altLang="zh-CN" baseline="0" dirty="0" err="1"/>
              <a:t>Guijie</a:t>
            </a:r>
            <a:r>
              <a:rPr lang="en-US" altLang="zh-CN" baseline="0" dirty="0"/>
              <a:t>, which verified our experiment result. </a:t>
            </a:r>
            <a:endParaRPr lang="zh-CN" altLang="en-US" dirty="0"/>
          </a:p>
        </p:txBody>
      </p:sp>
      <p:sp>
        <p:nvSpPr>
          <p:cNvPr id="4" name="灯片编号占位符 3"/>
          <p:cNvSpPr>
            <a:spLocks noGrp="1"/>
          </p:cNvSpPr>
          <p:nvPr>
            <p:ph type="sldNum" sz="quarter" idx="10"/>
          </p:nvPr>
        </p:nvSpPr>
        <p:spPr/>
        <p:txBody>
          <a:bodyPr/>
          <a:lstStyle/>
          <a:p>
            <a:fld id="{2FDD6CFC-DE5B-421D-9FE7-3C2F235A310A}" type="slidenum">
              <a:rPr lang="zh-CN" altLang="en-US" smtClean="0"/>
              <a:t>28</a:t>
            </a:fld>
            <a:endParaRPr lang="zh-CN" altLang="en-US"/>
          </a:p>
        </p:txBody>
      </p:sp>
    </p:spTree>
    <p:extLst>
      <p:ext uri="{BB962C8B-B14F-4D97-AF65-F5344CB8AC3E}">
        <p14:creationId xmlns:p14="http://schemas.microsoft.com/office/powerpoint/2010/main" val="17452076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a:t>
            </a:r>
            <a:r>
              <a:rPr lang="en-US" altLang="zh-CN" baseline="0" dirty="0"/>
              <a:t> reported this discovery to the Beijing government. Driven by our work, the Beijing government started as gas pipeline layering project in the </a:t>
            </a:r>
            <a:r>
              <a:rPr lang="en-US" altLang="zh-CN" baseline="0" dirty="0" err="1"/>
              <a:t>Guijie</a:t>
            </a:r>
            <a:r>
              <a:rPr lang="en-US" altLang="zh-CN" baseline="0" dirty="0"/>
              <a:t> food street. This is a successful application case of our system.</a:t>
            </a:r>
            <a:endParaRPr lang="zh-CN" altLang="en-US" dirty="0"/>
          </a:p>
        </p:txBody>
      </p:sp>
      <p:sp>
        <p:nvSpPr>
          <p:cNvPr id="4" name="灯片编号占位符 3"/>
          <p:cNvSpPr>
            <a:spLocks noGrp="1"/>
          </p:cNvSpPr>
          <p:nvPr>
            <p:ph type="sldNum" sz="quarter" idx="10"/>
          </p:nvPr>
        </p:nvSpPr>
        <p:spPr/>
        <p:txBody>
          <a:bodyPr/>
          <a:lstStyle/>
          <a:p>
            <a:fld id="{2FDD6CFC-DE5B-421D-9FE7-3C2F235A310A}" type="slidenum">
              <a:rPr lang="zh-CN" altLang="en-US" smtClean="0"/>
              <a:t>29</a:t>
            </a:fld>
            <a:endParaRPr lang="zh-CN" altLang="en-US"/>
          </a:p>
        </p:txBody>
      </p:sp>
    </p:spTree>
    <p:extLst>
      <p:ext uri="{BB962C8B-B14F-4D97-AF65-F5344CB8AC3E}">
        <p14:creationId xmlns:p14="http://schemas.microsoft.com/office/powerpoint/2010/main" val="24771924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Finally,</a:t>
            </a:r>
            <a:r>
              <a:rPr lang="en-US" altLang="zh-CN" baseline="0" dirty="0"/>
              <a:t> we test the performance of pattern risky state prediction of our system. The experiment results show that our model achieved the best performance than other baseline models. </a:t>
            </a:r>
            <a:endParaRPr lang="zh-CN" altLang="en-US" dirty="0"/>
          </a:p>
        </p:txBody>
      </p:sp>
      <p:sp>
        <p:nvSpPr>
          <p:cNvPr id="4" name="灯片编号占位符 3"/>
          <p:cNvSpPr>
            <a:spLocks noGrp="1"/>
          </p:cNvSpPr>
          <p:nvPr>
            <p:ph type="sldNum" sz="quarter" idx="10"/>
          </p:nvPr>
        </p:nvSpPr>
        <p:spPr/>
        <p:txBody>
          <a:bodyPr/>
          <a:lstStyle/>
          <a:p>
            <a:fld id="{2FDD6CFC-DE5B-421D-9FE7-3C2F235A310A}" type="slidenum">
              <a:rPr lang="zh-CN" altLang="en-US" smtClean="0"/>
              <a:t>30</a:t>
            </a:fld>
            <a:endParaRPr lang="zh-CN" altLang="en-US"/>
          </a:p>
        </p:txBody>
      </p:sp>
    </p:spTree>
    <p:extLst>
      <p:ext uri="{BB962C8B-B14F-4D97-AF65-F5344CB8AC3E}">
        <p14:creationId xmlns:p14="http://schemas.microsoft.com/office/powerpoint/2010/main" val="1087269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a:t>Tianjin is a very important city in China, which</a:t>
            </a:r>
            <a:r>
              <a:rPr lang="en-US" altLang="zh-CN" dirty="0"/>
              <a:t> is the biggest</a:t>
            </a:r>
            <a:r>
              <a:rPr lang="en-US" altLang="zh-CN" baseline="0" dirty="0"/>
              <a:t> port city in the north china. In Aug. 12, 2015, a dangerous goods explosion happened in Tianjin port area. The video we just watched was </a:t>
            </a:r>
            <a:r>
              <a:rPr lang="en-US" altLang="zh-CN" dirty="0"/>
              <a:t>actually shot</a:t>
            </a:r>
            <a:r>
              <a:rPr lang="en-US" altLang="zh-CN" baseline="0" dirty="0"/>
              <a:t> in the explosion.</a:t>
            </a:r>
          </a:p>
        </p:txBody>
      </p:sp>
      <p:sp>
        <p:nvSpPr>
          <p:cNvPr id="4" name="灯片编号占位符 3"/>
          <p:cNvSpPr>
            <a:spLocks noGrp="1"/>
          </p:cNvSpPr>
          <p:nvPr>
            <p:ph type="sldNum" sz="quarter" idx="10"/>
          </p:nvPr>
        </p:nvSpPr>
        <p:spPr/>
        <p:txBody>
          <a:bodyPr/>
          <a:lstStyle/>
          <a:p>
            <a:fld id="{2FDD6CFC-DE5B-421D-9FE7-3C2F235A310A}" type="slidenum">
              <a:rPr lang="zh-CN" altLang="en-US" smtClean="0"/>
              <a:t>3</a:t>
            </a:fld>
            <a:endParaRPr lang="zh-CN" altLang="en-US"/>
          </a:p>
        </p:txBody>
      </p:sp>
    </p:spTree>
    <p:extLst>
      <p:ext uri="{BB962C8B-B14F-4D97-AF65-F5344CB8AC3E}">
        <p14:creationId xmlns:p14="http://schemas.microsoft.com/office/powerpoint/2010/main" val="5944470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FDD6CFC-DE5B-421D-9FE7-3C2F235A310A}" type="slidenum">
              <a:rPr lang="zh-CN" altLang="en-US" smtClean="0"/>
              <a:t>32</a:t>
            </a:fld>
            <a:endParaRPr lang="zh-CN" altLang="en-US"/>
          </a:p>
        </p:txBody>
      </p:sp>
    </p:spTree>
    <p:extLst>
      <p:ext uri="{BB962C8B-B14F-4D97-AF65-F5344CB8AC3E}">
        <p14:creationId xmlns:p14="http://schemas.microsoft.com/office/powerpoint/2010/main" val="25894844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This figure</a:t>
            </a:r>
            <a:r>
              <a:rPr lang="en-US" altLang="zh-CN" baseline="0" dirty="0"/>
              <a:t> shows the temporal distribution of risky zone number in Beijing and Tianjin. As shown in this figure, although the morning peak in Tianjin is more smooth, both Beijing and Tianjin has similar distribution shape.</a:t>
            </a:r>
            <a:endParaRPr lang="zh-CN" altLang="en-US" dirty="0"/>
          </a:p>
        </p:txBody>
      </p:sp>
      <p:sp>
        <p:nvSpPr>
          <p:cNvPr id="4" name="灯片编号占位符 3"/>
          <p:cNvSpPr>
            <a:spLocks noGrp="1"/>
          </p:cNvSpPr>
          <p:nvPr>
            <p:ph type="sldNum" sz="quarter" idx="10"/>
          </p:nvPr>
        </p:nvSpPr>
        <p:spPr/>
        <p:txBody>
          <a:bodyPr/>
          <a:lstStyle/>
          <a:p>
            <a:fld id="{2FDD6CFC-DE5B-421D-9FE7-3C2F235A310A}" type="slidenum">
              <a:rPr lang="zh-CN" altLang="en-US" smtClean="0"/>
              <a:t>33</a:t>
            </a:fld>
            <a:endParaRPr lang="zh-CN" altLang="en-US"/>
          </a:p>
        </p:txBody>
      </p:sp>
    </p:spTree>
    <p:extLst>
      <p:ext uri="{BB962C8B-B14F-4D97-AF65-F5344CB8AC3E}">
        <p14:creationId xmlns:p14="http://schemas.microsoft.com/office/powerpoint/2010/main" val="1265828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If we see</a:t>
            </a:r>
            <a:r>
              <a:rPr lang="en-US" altLang="zh-CN" baseline="0" dirty="0"/>
              <a:t> the temporal distribution in the patterns level, we can get different </a:t>
            </a:r>
            <a:r>
              <a:rPr lang="en-US" altLang="zh-CN" baseline="0" dirty="0" err="1"/>
              <a:t>conlusion</a:t>
            </a:r>
            <a:r>
              <a:rPr lang="en-US" altLang="zh-CN" baseline="0" dirty="0"/>
              <a:t>. The risk patterns in Beijing have an obvious tide trend, but in Tianjin are very smooth.  This is due to dangerous good requirement in </a:t>
            </a:r>
            <a:r>
              <a:rPr lang="en-US" altLang="zh-CN" baseline="0" dirty="0" err="1"/>
              <a:t>Beijng</a:t>
            </a:r>
            <a:r>
              <a:rPr lang="en-US" altLang="zh-CN" baseline="0" dirty="0"/>
              <a:t> and Tianjin are very different. The dangerous good requirements in Beijing are daily life’s requirements. Such as gas in gas station, and liquid gas in restaurants, but in Tianjin are </a:t>
            </a: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chemical materials for import and export. </a:t>
            </a:r>
            <a:r>
              <a:rPr lang="en-US" altLang="zh-CN" baseline="0" dirty="0"/>
              <a:t>Therefore, temporal distribution in Beijing is very is similar as </a:t>
            </a: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rhythm with people’s daily life,</a:t>
            </a:r>
            <a:r>
              <a:rPr lang="en-US" altLang="zh-CN" baseline="0" dirty="0">
                <a:latin typeface="Times New Roman" panose="02020603050405020304" pitchFamily="18" charset="0"/>
                <a:ea typeface="Arial Unicode MS" panose="020B0604020202020204" pitchFamily="34" charset="-122"/>
                <a:cs typeface="Times New Roman" panose="02020603050405020304" pitchFamily="18" charset="0"/>
              </a:rPr>
              <a:t> but in Tianjin the rhythm is very weak. This results show why we need risk patterns, </a:t>
            </a: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which indicate stable rules of dangerous goods risks.</a:t>
            </a:r>
            <a:r>
              <a:rPr lang="en-US" altLang="zh-CN" baseline="0" dirty="0">
                <a:latin typeface="Times New Roman" panose="02020603050405020304" pitchFamily="18" charset="0"/>
                <a:ea typeface="Arial Unicode MS" panose="020B0604020202020204" pitchFamily="34" charset="-122"/>
                <a:cs typeface="Times New Roman" panose="02020603050405020304" pitchFamily="18" charset="0"/>
              </a:rPr>
              <a:t> </a:t>
            </a:r>
            <a:endParaRPr lang="en-US" altLang="zh-CN" b="1" dirty="0"/>
          </a:p>
        </p:txBody>
      </p:sp>
      <p:sp>
        <p:nvSpPr>
          <p:cNvPr id="4" name="灯片编号占位符 3"/>
          <p:cNvSpPr>
            <a:spLocks noGrp="1"/>
          </p:cNvSpPr>
          <p:nvPr>
            <p:ph type="sldNum" sz="quarter" idx="10"/>
          </p:nvPr>
        </p:nvSpPr>
        <p:spPr/>
        <p:txBody>
          <a:bodyPr/>
          <a:lstStyle/>
          <a:p>
            <a:fld id="{2FDD6CFC-DE5B-421D-9FE7-3C2F235A310A}" type="slidenum">
              <a:rPr lang="zh-CN" altLang="en-US" smtClean="0"/>
              <a:t>34</a:t>
            </a:fld>
            <a:endParaRPr lang="zh-CN" altLang="en-US"/>
          </a:p>
        </p:txBody>
      </p:sp>
    </p:spTree>
    <p:extLst>
      <p:ext uri="{BB962C8B-B14F-4D97-AF65-F5344CB8AC3E}">
        <p14:creationId xmlns:p14="http://schemas.microsoft.com/office/powerpoint/2010/main" val="594529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All</a:t>
            </a:r>
            <a:r>
              <a:rPr lang="en-US" altLang="zh-CN" baseline="0" dirty="0"/>
              <a:t> of these photos was taken in the explosion site. More than one hundred and seventy three people were killed in the explosion. Hundreds of buildings and ten thousands of cars were damaged. The equivalent of the explosion is 21 tons of TNT. The power is same as a 2.9 earthquake. </a:t>
            </a:r>
            <a:endParaRPr lang="zh-CN" altLang="en-US" dirty="0"/>
          </a:p>
        </p:txBody>
      </p:sp>
      <p:sp>
        <p:nvSpPr>
          <p:cNvPr id="4" name="灯片编号占位符 3"/>
          <p:cNvSpPr>
            <a:spLocks noGrp="1"/>
          </p:cNvSpPr>
          <p:nvPr>
            <p:ph type="sldNum" sz="quarter" idx="10"/>
          </p:nvPr>
        </p:nvSpPr>
        <p:spPr/>
        <p:txBody>
          <a:bodyPr/>
          <a:lstStyle/>
          <a:p>
            <a:fld id="{2FDD6CFC-DE5B-421D-9FE7-3C2F235A310A}" type="slidenum">
              <a:rPr lang="zh-CN" altLang="en-US" smtClean="0"/>
              <a:t>4</a:t>
            </a:fld>
            <a:endParaRPr lang="zh-CN" altLang="en-US"/>
          </a:p>
        </p:txBody>
      </p:sp>
    </p:spTree>
    <p:extLst>
      <p:ext uri="{BB962C8B-B14F-4D97-AF65-F5344CB8AC3E}">
        <p14:creationId xmlns:p14="http://schemas.microsoft.com/office/powerpoint/2010/main" val="1936227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1" dirty="0"/>
              <a:t>[,</a:t>
            </a:r>
            <a:r>
              <a:rPr lang="en-US" altLang="zh-CN" b="1" dirty="0" err="1"/>
              <a:t>rɛzɪ'dɛnʃl</a:t>
            </a:r>
            <a:r>
              <a:rPr lang="en-US" altLang="zh-CN" b="1" dirty="0"/>
              <a:t>] </a:t>
            </a:r>
            <a:endParaRPr lang="en-US" altLang="zh-CN" dirty="0"/>
          </a:p>
          <a:p>
            <a:r>
              <a:rPr lang="en-US" altLang="zh-CN" dirty="0"/>
              <a:t>After this seriously  event, we have</a:t>
            </a:r>
            <a:r>
              <a:rPr lang="en-US" altLang="zh-CN" baseline="0" dirty="0"/>
              <a:t> two questions must be answered: what caused the Tianjin explosion? And why this explosion killed so many people?</a:t>
            </a:r>
            <a:endParaRPr lang="en-US" altLang="zh-CN" dirty="0"/>
          </a:p>
          <a:p>
            <a:endParaRPr lang="en-US" altLang="zh-CN" dirty="0"/>
          </a:p>
          <a:p>
            <a:r>
              <a:rPr lang="en-US" altLang="zh-CN" baseline="0" dirty="0"/>
              <a:t>As reported by the government media, the explosives were 3,000 tons hazardous chemicals.  As shown in the map, all of these dangerous goods were stored in the area circled by the red line. Just beside the storage site, the area circled by the yellow line is the downtown of the port district of Tianjin. Obviously, the dangerous goods storage is too close to a residential area. </a:t>
            </a:r>
          </a:p>
          <a:p>
            <a:endParaRPr lang="en-US" altLang="zh-CN" baseline="0" dirty="0"/>
          </a:p>
          <a:p>
            <a:r>
              <a:rPr lang="en-US" altLang="zh-CN" baseline="0" dirty="0"/>
              <a:t>However, before this explosion, even the government didn’t realize the hidden dangers! </a:t>
            </a:r>
            <a:r>
              <a:rPr lang="en-US" altLang="zh-CN" sz="1200" b="1" dirty="0">
                <a:solidFill>
                  <a:srgbClr val="FF0000"/>
                </a:solidFill>
                <a:latin typeface="Times New Roman" panose="02020603050405020304" pitchFamily="18" charset="0"/>
                <a:cs typeface="Times New Roman" panose="02020603050405020304" pitchFamily="18" charset="0"/>
              </a:rPr>
              <a:t>People lived in Tianjin port were sleeping with bombs beside their beds, but they didn’t even know!</a:t>
            </a:r>
            <a:endParaRPr lang="en-US" altLang="zh-CN" baseline="0" dirty="0"/>
          </a:p>
        </p:txBody>
      </p:sp>
      <p:sp>
        <p:nvSpPr>
          <p:cNvPr id="4" name="灯片编号占位符 3"/>
          <p:cNvSpPr>
            <a:spLocks noGrp="1"/>
          </p:cNvSpPr>
          <p:nvPr>
            <p:ph type="sldNum" sz="quarter" idx="10"/>
          </p:nvPr>
        </p:nvSpPr>
        <p:spPr/>
        <p:txBody>
          <a:bodyPr/>
          <a:lstStyle/>
          <a:p>
            <a:fld id="{2FDD6CFC-DE5B-421D-9FE7-3C2F235A310A}" type="slidenum">
              <a:rPr lang="zh-CN" altLang="en-US" smtClean="0"/>
              <a:t>5</a:t>
            </a:fld>
            <a:endParaRPr lang="zh-CN" altLang="en-US"/>
          </a:p>
        </p:txBody>
      </p:sp>
    </p:spTree>
    <p:extLst>
      <p:ext uri="{BB962C8B-B14F-4D97-AF65-F5344CB8AC3E}">
        <p14:creationId xmlns:p14="http://schemas.microsoft.com/office/powerpoint/2010/main" val="3353995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This </a:t>
            </a:r>
            <a:r>
              <a:rPr lang="en-US" altLang="zh-CN" baseline="0" dirty="0"/>
              <a:t>conditions are not just existed in Tianjin. In everyday, many dangerous goods are stored or transported crossed our city. Such as gas, chemicals. We need these gas, we need these chemicals, but we must protect our live from the risks caused by these dangerous goods!</a:t>
            </a:r>
          </a:p>
          <a:p>
            <a:endParaRPr lang="en-US" altLang="zh-CN" baseline="0" dirty="0"/>
          </a:p>
          <a:p>
            <a:r>
              <a:rPr lang="en-US" altLang="zh-CN" baseline="0" dirty="0"/>
              <a:t>Similar explosion was happened in Toulouse, an industry city of France. Beijing also happened dangerous goods transportation accidents in the last year. </a:t>
            </a:r>
          </a:p>
        </p:txBody>
      </p:sp>
      <p:sp>
        <p:nvSpPr>
          <p:cNvPr id="4" name="灯片编号占位符 3"/>
          <p:cNvSpPr>
            <a:spLocks noGrp="1"/>
          </p:cNvSpPr>
          <p:nvPr>
            <p:ph type="sldNum" sz="quarter" idx="10"/>
          </p:nvPr>
        </p:nvSpPr>
        <p:spPr/>
        <p:txBody>
          <a:bodyPr/>
          <a:lstStyle/>
          <a:p>
            <a:fld id="{2FDD6CFC-DE5B-421D-9FE7-3C2F235A310A}" type="slidenum">
              <a:rPr lang="zh-CN" altLang="en-US" smtClean="0"/>
              <a:t>6</a:t>
            </a:fld>
            <a:endParaRPr lang="zh-CN" altLang="en-US"/>
          </a:p>
        </p:txBody>
      </p:sp>
    </p:spTree>
    <p:extLst>
      <p:ext uri="{BB962C8B-B14F-4D97-AF65-F5344CB8AC3E}">
        <p14:creationId xmlns:p14="http://schemas.microsoft.com/office/powerpoint/2010/main" val="1001145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0" dirty="0"/>
              <a:t>Based on this motivation, we</a:t>
            </a:r>
            <a:r>
              <a:rPr lang="en-US" altLang="zh-CN" b="0" baseline="0" dirty="0"/>
              <a:t> proposed a system that could protect our city from dangerous goods risk. We call our system as </a:t>
            </a:r>
            <a:r>
              <a:rPr lang="en-US" altLang="zh-CN" b="0" baseline="0" dirty="0" err="1"/>
              <a:t>Dgeye</a:t>
            </a:r>
            <a:r>
              <a:rPr lang="en-US" altLang="zh-CN" b="0" baseline="0"/>
              <a:t>: city </a:t>
            </a:r>
            <a:r>
              <a:rPr lang="en-US" altLang="zh-CN" b="0" baseline="0" dirty="0"/>
              <a:t>eyes on dangerous goods. This system uses three steps to extract knowledge from multi-source data. </a:t>
            </a:r>
            <a:endParaRPr lang="en-US" altLang="zh-CN" b="0" dirty="0"/>
          </a:p>
        </p:txBody>
      </p:sp>
      <p:sp>
        <p:nvSpPr>
          <p:cNvPr id="4" name="灯片编号占位符 3"/>
          <p:cNvSpPr>
            <a:spLocks noGrp="1"/>
          </p:cNvSpPr>
          <p:nvPr>
            <p:ph type="sldNum" sz="quarter" idx="10"/>
          </p:nvPr>
        </p:nvSpPr>
        <p:spPr/>
        <p:txBody>
          <a:bodyPr/>
          <a:lstStyle/>
          <a:p>
            <a:fld id="{2FDD6CFC-DE5B-421D-9FE7-3C2F235A310A}" type="slidenum">
              <a:rPr lang="zh-CN" altLang="en-US" smtClean="0"/>
              <a:t>7</a:t>
            </a:fld>
            <a:endParaRPr lang="zh-CN" altLang="en-US"/>
          </a:p>
        </p:txBody>
      </p:sp>
    </p:spTree>
    <p:extLst>
      <p:ext uri="{BB962C8B-B14F-4D97-AF65-F5344CB8AC3E}">
        <p14:creationId xmlns:p14="http://schemas.microsoft.com/office/powerpoint/2010/main" val="1087367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first step</a:t>
            </a:r>
            <a:r>
              <a:rPr lang="en-US" altLang="zh-CN" baseline="0" dirty="0"/>
              <a:t> is data fusion</a:t>
            </a:r>
            <a:endParaRPr lang="zh-CN" altLang="en-US" dirty="0"/>
          </a:p>
        </p:txBody>
      </p:sp>
      <p:sp>
        <p:nvSpPr>
          <p:cNvPr id="4" name="灯片编号占位符 3"/>
          <p:cNvSpPr>
            <a:spLocks noGrp="1"/>
          </p:cNvSpPr>
          <p:nvPr>
            <p:ph type="sldNum" sz="quarter" idx="10"/>
          </p:nvPr>
        </p:nvSpPr>
        <p:spPr/>
        <p:txBody>
          <a:bodyPr/>
          <a:lstStyle/>
          <a:p>
            <a:fld id="{2FDD6CFC-DE5B-421D-9FE7-3C2F235A310A}" type="slidenum">
              <a:rPr lang="zh-CN" altLang="en-US" smtClean="0"/>
              <a:t>8</a:t>
            </a:fld>
            <a:endParaRPr lang="zh-CN" altLang="en-US"/>
          </a:p>
        </p:txBody>
      </p:sp>
    </p:spTree>
    <p:extLst>
      <p:ext uri="{BB962C8B-B14F-4D97-AF65-F5344CB8AC3E}">
        <p14:creationId xmlns:p14="http://schemas.microsoft.com/office/powerpoint/2010/main" val="1290875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We call</a:t>
            </a:r>
            <a:r>
              <a:rPr lang="en-US" altLang="zh-CN" baseline="0" dirty="0"/>
              <a:t> our system as a duet system, that is due to we used two types of data in our system. The fist type is the trajectory data of dangerous goods transporters. In china, all vehicles </a:t>
            </a:r>
            <a:r>
              <a:rPr lang="en-US" altLang="zh-CN" b="1" dirty="0"/>
              <a:t>[ˈ</a:t>
            </a:r>
            <a:r>
              <a:rPr lang="en-US" altLang="zh-CN" b="1" dirty="0" err="1"/>
              <a:t>viəkəl</a:t>
            </a:r>
            <a:r>
              <a:rPr lang="en-US" altLang="zh-CN" b="1" dirty="0"/>
              <a:t>] </a:t>
            </a:r>
            <a:r>
              <a:rPr lang="en-US" altLang="zh-CN" b="0" dirty="0"/>
              <a:t>that carried</a:t>
            </a:r>
            <a:r>
              <a:rPr lang="en-US" altLang="zh-CN" b="0" baseline="0" dirty="0"/>
              <a:t> dangerous goods must equip with GPS terminals. These terminals report their </a:t>
            </a:r>
            <a:r>
              <a:rPr lang="en-US" altLang="zh-CN" sz="1200" dirty="0">
                <a:latin typeface="Times New Roman" panose="02020603050405020304" pitchFamily="18" charset="0"/>
                <a:cs typeface="Times New Roman" panose="02020603050405020304" pitchFamily="18" charset="0"/>
              </a:rPr>
              <a:t>real-time locations to the local government. We use these trajectory</a:t>
            </a:r>
            <a:r>
              <a:rPr lang="en-US" altLang="zh-CN" sz="1200" baseline="0" dirty="0">
                <a:latin typeface="Times New Roman" panose="02020603050405020304" pitchFamily="18" charset="0"/>
                <a:cs typeface="Times New Roman" panose="02020603050405020304" pitchFamily="18" charset="0"/>
              </a:rPr>
              <a:t> data to indicate where have dangerous goods. In the same time, we build a cooperation with mobile phone operators. They given us mobile phone location data of a city. We use mobile phone user number to approximate the population in different urban zones.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0" dirty="0"/>
          </a:p>
          <a:p>
            <a:endParaRPr lang="zh-CN" altLang="en-US" dirty="0"/>
          </a:p>
        </p:txBody>
      </p:sp>
      <p:sp>
        <p:nvSpPr>
          <p:cNvPr id="4" name="灯片编号占位符 3"/>
          <p:cNvSpPr>
            <a:spLocks noGrp="1"/>
          </p:cNvSpPr>
          <p:nvPr>
            <p:ph type="sldNum" sz="quarter" idx="10"/>
          </p:nvPr>
        </p:nvSpPr>
        <p:spPr/>
        <p:txBody>
          <a:bodyPr/>
          <a:lstStyle/>
          <a:p>
            <a:fld id="{2FDD6CFC-DE5B-421D-9FE7-3C2F235A310A}" type="slidenum">
              <a:rPr lang="zh-CN" altLang="en-US" smtClean="0"/>
              <a:t>9</a:t>
            </a:fld>
            <a:endParaRPr lang="zh-CN" altLang="en-US"/>
          </a:p>
        </p:txBody>
      </p:sp>
    </p:spTree>
    <p:extLst>
      <p:ext uri="{BB962C8B-B14F-4D97-AF65-F5344CB8AC3E}">
        <p14:creationId xmlns:p14="http://schemas.microsoft.com/office/powerpoint/2010/main" val="40939510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5980927"/>
            <a:ext cx="9144001" cy="1005254"/>
          </a:xfrm>
          <a:prstGeom prst="rect">
            <a:avLst/>
          </a:prstGeom>
        </p:spPr>
      </p:pic>
      <p:sp>
        <p:nvSpPr>
          <p:cNvPr id="8" name="标题 1"/>
          <p:cNvSpPr txBox="1">
            <a:spLocks/>
          </p:cNvSpPr>
          <p:nvPr/>
        </p:nvSpPr>
        <p:spPr bwMode="auto">
          <a:xfrm>
            <a:off x="0" y="1773238"/>
            <a:ext cx="9144000" cy="2259012"/>
          </a:xfrm>
          <a:prstGeom prst="rect">
            <a:avLst/>
          </a:prstGeom>
          <a:solidFill>
            <a:schemeClr val="accent5">
              <a:lumMod val="75000"/>
            </a:schemeClr>
          </a:solidFill>
          <a:ln w="9525">
            <a:solidFill>
              <a:schemeClr val="accent5">
                <a:lumMod val="75000"/>
              </a:schemeClr>
            </a:solidFill>
            <a:miter lim="800000"/>
            <a:headEnd/>
            <a:tailEnd/>
          </a:ln>
        </p:spPr>
        <p:txBody>
          <a:bodyPr vert="horz" wrap="square" lIns="91440" tIns="45720" rIns="91440" bIns="45720" numCol="1" rtlCol="0" anchor="ctr" anchorCtr="0" compatLnSpc="1">
            <a:prstTxWarp prst="textNoShape">
              <a:avLst/>
            </a:prstTxWarp>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altLang="zh-C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j-cs"/>
              </a:rPr>
            </a:br>
            <a:endParaRPr kumimoji="0" lang="zh-CN" alt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2" name="Title 1"/>
          <p:cNvSpPr>
            <a:spLocks noGrp="1"/>
          </p:cNvSpPr>
          <p:nvPr>
            <p:ph type="ctrTitle"/>
          </p:nvPr>
        </p:nvSpPr>
        <p:spPr>
          <a:xfrm>
            <a:off x="685800" y="2489705"/>
            <a:ext cx="7772400" cy="826077"/>
          </a:xfrm>
        </p:spPr>
        <p:txBody>
          <a:bodyPr anchor="b">
            <a:normAutofit/>
          </a:bodyPr>
          <a:lstStyle>
            <a:lvl1pPr algn="ctr">
              <a:defRPr sz="4800">
                <a:solidFill>
                  <a:schemeClr val="bg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4240212"/>
            <a:ext cx="6858000" cy="103935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1EC86863-AB78-4585-B370-D0E6A84CBD14}" type="datetimeFigureOut">
              <a:rPr lang="zh-CN" altLang="en-US" smtClean="0"/>
              <a:t>2019/1/6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61CC035-7AFC-43CD-BB17-92B5C1AAA6CE}" type="slidenum">
              <a:rPr lang="zh-CN" altLang="en-US" smtClean="0"/>
              <a:t>‹#›</a:t>
            </a:fld>
            <a:endParaRPr lang="zh-CN" altLang="en-US"/>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682" y="300213"/>
            <a:ext cx="1123951" cy="1112712"/>
          </a:xfrm>
          <a:prstGeom prst="rect">
            <a:avLst/>
          </a:prstGeom>
        </p:spPr>
      </p:pic>
    </p:spTree>
    <p:extLst>
      <p:ext uri="{BB962C8B-B14F-4D97-AF65-F5344CB8AC3E}">
        <p14:creationId xmlns:p14="http://schemas.microsoft.com/office/powerpoint/2010/main" val="4275429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EC86863-AB78-4585-B370-D0E6A84CBD14}" type="datetimeFigureOut">
              <a:rPr lang="zh-CN" altLang="en-US" smtClean="0"/>
              <a:t>2019/1/6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61CC035-7AFC-43CD-BB17-92B5C1AAA6CE}" type="slidenum">
              <a:rPr lang="zh-CN" altLang="en-US" smtClean="0"/>
              <a:t>‹#›</a:t>
            </a:fld>
            <a:endParaRPr lang="zh-CN" altLang="en-US"/>
          </a:p>
        </p:txBody>
      </p:sp>
    </p:spTree>
    <p:extLst>
      <p:ext uri="{BB962C8B-B14F-4D97-AF65-F5344CB8AC3E}">
        <p14:creationId xmlns:p14="http://schemas.microsoft.com/office/powerpoint/2010/main" val="1506332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1EC86863-AB78-4585-B370-D0E6A84CBD14}" type="datetimeFigureOut">
              <a:rPr lang="zh-CN" altLang="en-US" smtClean="0"/>
              <a:t>2019/1/6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61CC035-7AFC-43CD-BB17-92B5C1AAA6CE}" type="slidenum">
              <a:rPr lang="zh-CN" altLang="en-US" smtClean="0"/>
              <a:t>‹#›</a:t>
            </a:fld>
            <a:endParaRPr lang="zh-CN" altLang="en-US"/>
          </a:p>
        </p:txBody>
      </p:sp>
    </p:spTree>
    <p:extLst>
      <p:ext uri="{BB962C8B-B14F-4D97-AF65-F5344CB8AC3E}">
        <p14:creationId xmlns:p14="http://schemas.microsoft.com/office/powerpoint/2010/main" val="1923978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1EC86863-AB78-4585-B370-D0E6A84CBD14}" type="datetimeFigureOut">
              <a:rPr lang="zh-CN" altLang="en-US" smtClean="0"/>
              <a:t>2019/1/6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61CC035-7AFC-43CD-BB17-92B5C1AAA6CE}" type="slidenum">
              <a:rPr lang="zh-CN" altLang="en-US" smtClean="0"/>
              <a:t>‹#›</a:t>
            </a:fld>
            <a:endParaRPr lang="zh-CN" altLang="en-US"/>
          </a:p>
        </p:txBody>
      </p:sp>
    </p:spTree>
    <p:extLst>
      <p:ext uri="{BB962C8B-B14F-4D97-AF65-F5344CB8AC3E}">
        <p14:creationId xmlns:p14="http://schemas.microsoft.com/office/powerpoint/2010/main" val="3750943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空白">
    <p:spTree>
      <p:nvGrpSpPr>
        <p:cNvPr id="1" name=""/>
        <p:cNvGrpSpPr/>
        <p:nvPr/>
      </p:nvGrpSpPr>
      <p:grpSpPr>
        <a:xfrm>
          <a:off x="0" y="0"/>
          <a:ext cx="0" cy="0"/>
          <a:chOff x="0" y="0"/>
          <a:chExt cx="0" cy="0"/>
        </a:xfrm>
      </p:grpSpPr>
      <p:sp>
        <p:nvSpPr>
          <p:cNvPr id="5" name="标题 1"/>
          <p:cNvSpPr txBox="1">
            <a:spLocks/>
          </p:cNvSpPr>
          <p:nvPr/>
        </p:nvSpPr>
        <p:spPr bwMode="auto">
          <a:xfrm>
            <a:off x="0" y="0"/>
            <a:ext cx="8358214" cy="705563"/>
          </a:xfrm>
          <a:prstGeom prst="rect">
            <a:avLst/>
          </a:prstGeom>
          <a:solidFill>
            <a:schemeClr val="tx2"/>
          </a:solidFill>
          <a:ln w="38100">
            <a:noFill/>
            <a:miter lim="800000"/>
            <a:headEnd/>
            <a:tailEnd/>
          </a:ln>
        </p:spPr>
        <p:txBody>
          <a:bodyPr anchor="ctr"/>
          <a:lstStyle/>
          <a:p>
            <a:endParaRPr lang="zh-CN" altLang="en-US" sz="3200" b="1" dirty="0">
              <a:solidFill>
                <a:srgbClr val="FFFFFF"/>
              </a:solidFill>
              <a:latin typeface="微软雅黑" pitchFamily="34" charset="-122"/>
              <a:ea typeface="微软雅黑" pitchFamily="34" charset="-122"/>
            </a:endParaRPr>
          </a:p>
        </p:txBody>
      </p:sp>
      <p:pic>
        <p:nvPicPr>
          <p:cNvPr id="6" name="Picture 1"/>
          <p:cNvPicPr>
            <a:picLocks noChangeAspect="1" noChangeArrowheads="1"/>
          </p:cNvPicPr>
          <p:nvPr/>
        </p:nvPicPr>
        <p:blipFill>
          <a:blip r:embed="rId2" cstate="print"/>
          <a:srcRect/>
          <a:stretch>
            <a:fillRect/>
          </a:stretch>
        </p:blipFill>
        <p:spPr bwMode="auto">
          <a:xfrm>
            <a:off x="8501114" y="71414"/>
            <a:ext cx="571480" cy="571480"/>
          </a:xfrm>
          <a:prstGeom prst="rect">
            <a:avLst/>
          </a:prstGeom>
          <a:noFill/>
          <a:ln w="9525">
            <a:noFill/>
            <a:miter lim="800000"/>
            <a:headEnd/>
            <a:tailEnd/>
          </a:ln>
          <a:effectLst/>
        </p:spPr>
      </p:pic>
      <p:sp>
        <p:nvSpPr>
          <p:cNvPr id="7" name="标题 1"/>
          <p:cNvSpPr>
            <a:spLocks noGrp="1"/>
          </p:cNvSpPr>
          <p:nvPr>
            <p:ph type="title"/>
          </p:nvPr>
        </p:nvSpPr>
        <p:spPr>
          <a:xfrm>
            <a:off x="571472" y="71438"/>
            <a:ext cx="7786742" cy="642918"/>
          </a:xfrm>
        </p:spPr>
        <p:txBody>
          <a:bodyPr/>
          <a:lstStyle>
            <a:lvl1pPr algn="l">
              <a:defRPr sz="3200" b="1">
                <a:solidFill>
                  <a:schemeClr val="bg1"/>
                </a:solidFill>
                <a:latin typeface="微软雅黑" pitchFamily="34" charset="-122"/>
                <a:ea typeface="微软雅黑" pitchFamily="34" charset="-122"/>
              </a:defRPr>
            </a:lvl1pPr>
          </a:lstStyle>
          <a:p>
            <a:r>
              <a:rPr lang="zh-CN" altLang="en-US"/>
              <a:t>单击此处编辑母版标题样式</a:t>
            </a:r>
            <a:endParaRPr lang="zh-CN" altLang="en-US" dirty="0"/>
          </a:p>
        </p:txBody>
      </p:sp>
      <p:pic>
        <p:nvPicPr>
          <p:cNvPr id="8" name="Picture 4" descr="http://geekpark-img.qiniudn.com/uploads/reading/seed/72b3a0b9e2040ae8bee324ae3fb42071.jpg"/>
          <p:cNvPicPr>
            <a:picLocks noChangeAspect="1" noChangeArrowheads="1"/>
          </p:cNvPicPr>
          <p:nvPr/>
        </p:nvPicPr>
        <p:blipFill>
          <a:blip r:embed="rId3" cstate="print"/>
          <a:srcRect/>
          <a:stretch>
            <a:fillRect/>
          </a:stretch>
        </p:blipFill>
        <p:spPr bwMode="auto">
          <a:xfrm rot="10800000">
            <a:off x="7700308" y="6143643"/>
            <a:ext cx="1443692" cy="714355"/>
          </a:xfrm>
          <a:prstGeom prst="rect">
            <a:avLst/>
          </a:prstGeom>
          <a:noFill/>
        </p:spPr>
      </p:pic>
    </p:spTree>
    <p:extLst>
      <p:ext uri="{BB962C8B-B14F-4D97-AF65-F5344CB8AC3E}">
        <p14:creationId xmlns:p14="http://schemas.microsoft.com/office/powerpoint/2010/main" val="367079497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7" name="标题 1"/>
          <p:cNvSpPr txBox="1">
            <a:spLocks/>
          </p:cNvSpPr>
          <p:nvPr/>
        </p:nvSpPr>
        <p:spPr bwMode="auto">
          <a:xfrm>
            <a:off x="0" y="0"/>
            <a:ext cx="8120743" cy="705563"/>
          </a:xfrm>
          <a:prstGeom prst="rect">
            <a:avLst/>
          </a:prstGeom>
          <a:solidFill>
            <a:srgbClr val="0070C0"/>
          </a:solidFill>
          <a:ln w="9525">
            <a:solidFill>
              <a:srgbClr val="0070C0"/>
            </a:solidFill>
            <a:miter lim="800000"/>
            <a:headEnd/>
            <a:tailEnd/>
          </a:ln>
        </p:spPr>
        <p:txBody>
          <a:bodyPr vert="horz" wrap="square" lIns="91440" tIns="45720" rIns="91440" bIns="45720" numCol="1" rtlCol="0" anchor="ctr" anchorCtr="0" compatLnSpc="1">
            <a:prstTxWarp prst="textNoShape">
              <a:avLst/>
            </a:prstTxWarp>
            <a:normAutofit/>
          </a:bodyPr>
          <a:lstStyle>
            <a:defPPr>
              <a:defRPr lang="zh-CN"/>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j-cs"/>
              </a:defRPr>
            </a:lvl1pPr>
          </a:lstStyle>
          <a:p>
            <a:pPr lvl="0"/>
            <a:endParaRPr lang="zh-CN" altLang="en-US" dirty="0"/>
          </a:p>
        </p:txBody>
      </p:sp>
      <p:sp>
        <p:nvSpPr>
          <p:cNvPr id="2" name="Title 1"/>
          <p:cNvSpPr>
            <a:spLocks noGrp="1"/>
          </p:cNvSpPr>
          <p:nvPr>
            <p:ph type="title"/>
          </p:nvPr>
        </p:nvSpPr>
        <p:spPr>
          <a:xfrm>
            <a:off x="628650" y="0"/>
            <a:ext cx="7258050" cy="705563"/>
          </a:xfrm>
        </p:spPr>
        <p:txBody>
          <a:bodyPr>
            <a:normAutofit/>
          </a:bodyPr>
          <a:lstStyle>
            <a:lvl1pPr>
              <a:defRPr sz="3200" b="1">
                <a:solidFill>
                  <a:schemeClr val="bg1"/>
                </a:solidFill>
              </a:defRPr>
            </a:lvl1pPr>
          </a:lstStyle>
          <a:p>
            <a:r>
              <a:rPr lang="zh-CN" altLang="en-US"/>
              <a:t>单击此处编辑母版标题样式</a:t>
            </a:r>
            <a:endParaRPr lang="en-US" dirty="0"/>
          </a:p>
        </p:txBody>
      </p:sp>
      <p:sp>
        <p:nvSpPr>
          <p:cNvPr id="3" name="Content Placeholder 2"/>
          <p:cNvSpPr>
            <a:spLocks noGrp="1"/>
          </p:cNvSpPr>
          <p:nvPr>
            <p:ph idx="1"/>
          </p:nvPr>
        </p:nvSpPr>
        <p:spPr>
          <a:xfrm>
            <a:off x="628650" y="903514"/>
            <a:ext cx="7886700" cy="5273449"/>
          </a:xfrm>
        </p:spPr>
        <p:txBody>
          <a:bodyPr/>
          <a:lstStyle>
            <a:lvl1pPr>
              <a:defRPr>
                <a:solidFill>
                  <a:srgbClr val="002060"/>
                </a:solidFill>
              </a:defRPr>
            </a:lvl1pPr>
            <a:lvl2pPr marL="685800" indent="-228600">
              <a:buFont typeface="宋体" panose="02010600030101010101" pitchFamily="2" charset="-122"/>
              <a:buChar char="―"/>
              <a:defRPr>
                <a:solidFill>
                  <a:srgbClr val="002060"/>
                </a:solidFill>
              </a:defRPr>
            </a:lvl2pPr>
            <a:lvl3pPr>
              <a:defRPr>
                <a:solidFill>
                  <a:srgbClr val="002060"/>
                </a:solidFill>
              </a:defRPr>
            </a:lvl3pPr>
            <a:lvl4pPr marL="1600200" indent="-228600">
              <a:buFont typeface="Wingdings" panose="05000000000000000000" pitchFamily="2" charset="2"/>
              <a:buChar char="Ø"/>
              <a:defRPr>
                <a:solidFill>
                  <a:srgbClr val="002060"/>
                </a:solidFill>
              </a:defRPr>
            </a:lvl4pPr>
            <a:lvl5pPr>
              <a:defRPr>
                <a:solidFill>
                  <a:srgbClr val="002060"/>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1EC86863-AB78-4585-B370-D0E6A84CBD14}" type="datetimeFigureOut">
              <a:rPr lang="zh-CN" altLang="en-US" smtClean="0"/>
              <a:t>2019/1/6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61CC035-7AFC-43CD-BB17-92B5C1AAA6CE}" type="slidenum">
              <a:rPr lang="zh-CN" altLang="en-US" smtClean="0"/>
              <a:t>‹#›</a:t>
            </a:fld>
            <a:endParaRPr lang="zh-CN" altLang="en-US"/>
          </a:p>
        </p:txBody>
      </p:sp>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b="9337"/>
          <a:stretch/>
        </p:blipFill>
        <p:spPr>
          <a:xfrm>
            <a:off x="8229600" y="35821"/>
            <a:ext cx="851807" cy="735058"/>
          </a:xfrm>
          <a:prstGeom prst="rect">
            <a:avLst/>
          </a:prstGeom>
        </p:spPr>
      </p:pic>
    </p:spTree>
    <p:extLst>
      <p:ext uri="{BB962C8B-B14F-4D97-AF65-F5344CB8AC3E}">
        <p14:creationId xmlns:p14="http://schemas.microsoft.com/office/powerpoint/2010/main" val="3514739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8" name="标题 1"/>
          <p:cNvSpPr txBox="1">
            <a:spLocks/>
          </p:cNvSpPr>
          <p:nvPr/>
        </p:nvSpPr>
        <p:spPr bwMode="auto">
          <a:xfrm>
            <a:off x="0" y="1773238"/>
            <a:ext cx="9144000" cy="2259012"/>
          </a:xfrm>
          <a:prstGeom prst="rect">
            <a:avLst/>
          </a:prstGeom>
          <a:solidFill>
            <a:schemeClr val="accent5">
              <a:lumMod val="75000"/>
            </a:schemeClr>
          </a:solidFill>
          <a:ln w="9525">
            <a:solidFill>
              <a:schemeClr val="accent5">
                <a:lumMod val="75000"/>
              </a:schemeClr>
            </a:solidFill>
            <a:miter lim="800000"/>
            <a:headEnd/>
            <a:tailEnd/>
          </a:ln>
        </p:spPr>
        <p:txBody>
          <a:bodyPr vert="horz" wrap="square" lIns="91440" tIns="45720" rIns="91440" bIns="45720" numCol="1" rtlCol="0" anchor="ctr" anchorCtr="0" compatLnSpc="1">
            <a:prstTxWarp prst="textNoShape">
              <a:avLst/>
            </a:prstTxWarp>
            <a:normAutofit/>
          </a:bodyPr>
          <a:lstStyle>
            <a:defPPr>
              <a:defRPr lang="zh-CN"/>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j-cs"/>
              </a:defRPr>
            </a:lvl1pPr>
          </a:lstStyle>
          <a:p>
            <a:pPr lvl="0"/>
            <a:br>
              <a:rPr lang="en-US" altLang="zh-CN" noProof="0"/>
            </a:br>
            <a:endParaRPr lang="zh-CN" altLang="en-US" noProof="0" dirty="0"/>
          </a:p>
        </p:txBody>
      </p:sp>
      <p:sp>
        <p:nvSpPr>
          <p:cNvPr id="2" name="Title 1"/>
          <p:cNvSpPr>
            <a:spLocks noGrp="1"/>
          </p:cNvSpPr>
          <p:nvPr>
            <p:ph type="ctrTitle"/>
          </p:nvPr>
        </p:nvSpPr>
        <p:spPr>
          <a:xfrm>
            <a:off x="685800" y="2489705"/>
            <a:ext cx="7772400" cy="826077"/>
          </a:xfrm>
        </p:spPr>
        <p:txBody>
          <a:bodyPr anchor="b">
            <a:normAutofit/>
          </a:bodyPr>
          <a:lstStyle>
            <a:lvl1pPr algn="ctr">
              <a:defRPr sz="4800">
                <a:solidFill>
                  <a:schemeClr val="bg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4240212"/>
            <a:ext cx="6858000" cy="103935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1EC86863-AB78-4585-B370-D0E6A84CBD14}" type="datetimeFigureOut">
              <a:rPr lang="zh-CN" altLang="en-US" smtClean="0"/>
              <a:t>2019/1/6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61CC035-7AFC-43CD-BB17-92B5C1AAA6CE}" type="slidenum">
              <a:rPr lang="zh-CN" altLang="en-US" smtClean="0"/>
              <a:t>‹#›</a:t>
            </a:fld>
            <a:endParaRPr lang="zh-CN" altLang="en-US"/>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300213"/>
            <a:ext cx="1123951" cy="1112712"/>
          </a:xfrm>
          <a:prstGeom prst="rect">
            <a:avLst/>
          </a:prstGeom>
        </p:spPr>
      </p:pic>
      <p:sp>
        <p:nvSpPr>
          <p:cNvPr id="9" name="矩形 8"/>
          <p:cNvSpPr/>
          <p:nvPr/>
        </p:nvSpPr>
        <p:spPr>
          <a:xfrm>
            <a:off x="1809751" y="385991"/>
            <a:ext cx="6340197" cy="941155"/>
          </a:xfrm>
          <a:prstGeom prst="rect">
            <a:avLst/>
          </a:prstGeom>
        </p:spPr>
        <p:txBody>
          <a:bodyPr wrap="none">
            <a:spAutoFit/>
          </a:bodyPr>
          <a:lstStyle/>
          <a:p>
            <a:pPr>
              <a:lnSpc>
                <a:spcPct val="120000"/>
              </a:lnSpc>
            </a:pPr>
            <a:r>
              <a:rPr lang="en-US" altLang="zh-CN" sz="2400" b="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b="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先进计算机应用技术”教育部工程研究中心</a:t>
            </a:r>
            <a:endParaRPr lang="en-US" altLang="zh-CN" sz="2400" b="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a:lnSpc>
                <a:spcPct val="120000"/>
              </a:lnSpc>
            </a:pPr>
            <a:r>
              <a:rPr lang="en-US" altLang="zh-CN" sz="2400" b="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400" b="0" baseline="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北京航空航天大学计算机学院</a:t>
            </a:r>
            <a:endParaRPr lang="zh-CN" altLang="en-US" sz="24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403292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1EC86863-AB78-4585-B370-D0E6A84CBD14}" type="datetimeFigureOut">
              <a:rPr lang="zh-CN" altLang="en-US" smtClean="0"/>
              <a:t>2019/1/6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61CC035-7AFC-43CD-BB17-92B5C1AAA6CE}" type="slidenum">
              <a:rPr lang="zh-CN" altLang="en-US" smtClean="0"/>
              <a:t>‹#›</a:t>
            </a:fld>
            <a:endParaRPr lang="zh-CN" altLang="en-US"/>
          </a:p>
        </p:txBody>
      </p:sp>
    </p:spTree>
    <p:extLst>
      <p:ext uri="{BB962C8B-B14F-4D97-AF65-F5344CB8AC3E}">
        <p14:creationId xmlns:p14="http://schemas.microsoft.com/office/powerpoint/2010/main" val="3424148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1EC86863-AB78-4585-B370-D0E6A84CBD14}" type="datetimeFigureOut">
              <a:rPr lang="zh-CN" altLang="en-US" smtClean="0"/>
              <a:t>2019/1/6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61CC035-7AFC-43CD-BB17-92B5C1AAA6CE}" type="slidenum">
              <a:rPr lang="zh-CN" altLang="en-US" smtClean="0"/>
              <a:t>‹#›</a:t>
            </a:fld>
            <a:endParaRPr lang="zh-CN" altLang="en-US"/>
          </a:p>
        </p:txBody>
      </p:sp>
    </p:spTree>
    <p:extLst>
      <p:ext uri="{BB962C8B-B14F-4D97-AF65-F5344CB8AC3E}">
        <p14:creationId xmlns:p14="http://schemas.microsoft.com/office/powerpoint/2010/main" val="2164958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1EC86863-AB78-4585-B370-D0E6A84CBD14}" type="datetimeFigureOut">
              <a:rPr lang="zh-CN" altLang="en-US" smtClean="0"/>
              <a:t>2019/1/6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61CC035-7AFC-43CD-BB17-92B5C1AAA6CE}" type="slidenum">
              <a:rPr lang="zh-CN" altLang="en-US" smtClean="0"/>
              <a:t>‹#›</a:t>
            </a:fld>
            <a:endParaRPr lang="zh-CN" altLang="en-US"/>
          </a:p>
        </p:txBody>
      </p:sp>
    </p:spTree>
    <p:extLst>
      <p:ext uri="{BB962C8B-B14F-4D97-AF65-F5344CB8AC3E}">
        <p14:creationId xmlns:p14="http://schemas.microsoft.com/office/powerpoint/2010/main" val="2360871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EC86863-AB78-4585-B370-D0E6A84CBD14}" type="datetimeFigureOut">
              <a:rPr lang="zh-CN" altLang="en-US" smtClean="0"/>
              <a:t>2019/1/6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61CC035-7AFC-43CD-BB17-92B5C1AAA6CE}" type="slidenum">
              <a:rPr lang="zh-CN" altLang="en-US" smtClean="0"/>
              <a:t>‹#›</a:t>
            </a:fld>
            <a:endParaRPr lang="zh-CN" altLang="en-US"/>
          </a:p>
        </p:txBody>
      </p:sp>
      <p:sp>
        <p:nvSpPr>
          <p:cNvPr id="6" name="标题 1"/>
          <p:cNvSpPr txBox="1">
            <a:spLocks/>
          </p:cNvSpPr>
          <p:nvPr/>
        </p:nvSpPr>
        <p:spPr bwMode="auto">
          <a:xfrm>
            <a:off x="0" y="0"/>
            <a:ext cx="8120743" cy="705563"/>
          </a:xfrm>
          <a:prstGeom prst="rect">
            <a:avLst/>
          </a:prstGeom>
          <a:solidFill>
            <a:schemeClr val="accent5">
              <a:lumMod val="75000"/>
            </a:schemeClr>
          </a:solidFill>
          <a:ln w="9525">
            <a:solidFill>
              <a:schemeClr val="tx2"/>
            </a:solidFill>
            <a:miter lim="800000"/>
            <a:headEnd/>
            <a:tailEnd/>
          </a:ln>
        </p:spPr>
        <p:txBody>
          <a:bodyPr vert="horz" wrap="square" lIns="91440" tIns="45720" rIns="91440" bIns="45720" numCol="1" rtlCol="0" anchor="ctr" anchorCtr="0" compatLnSpc="1">
            <a:prstTxWarp prst="textNoShape">
              <a:avLst/>
            </a:prstTxWarp>
            <a:normAutofit/>
          </a:bodyPr>
          <a:lstStyle>
            <a:defPPr>
              <a:defRPr lang="zh-CN"/>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j-cs"/>
              </a:defRPr>
            </a:lvl1pPr>
          </a:lstStyle>
          <a:p>
            <a:pPr lvl="0"/>
            <a:endParaRPr lang="zh-CN" altLang="en-US" dirty="0"/>
          </a:p>
        </p:txBody>
      </p:sp>
      <p:sp>
        <p:nvSpPr>
          <p:cNvPr id="7" name="Title 1"/>
          <p:cNvSpPr txBox="1">
            <a:spLocks/>
          </p:cNvSpPr>
          <p:nvPr/>
        </p:nvSpPr>
        <p:spPr>
          <a:xfrm>
            <a:off x="628650" y="0"/>
            <a:ext cx="7258050" cy="70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defRPr>
            </a:lvl1pPr>
          </a:lstStyle>
          <a:p>
            <a:r>
              <a:rPr lang="zh-CN" altLang="en-US"/>
              <a:t>单击此处编辑母版标题样式</a:t>
            </a:r>
            <a:endParaRPr lang="en-US" dirty="0"/>
          </a:p>
        </p:txBody>
      </p:sp>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b="9337"/>
          <a:stretch/>
        </p:blipFill>
        <p:spPr>
          <a:xfrm>
            <a:off x="8262257" y="0"/>
            <a:ext cx="794656" cy="70556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5980927"/>
            <a:ext cx="9144001" cy="1005254"/>
          </a:xfrm>
          <a:prstGeom prst="rect">
            <a:avLst/>
          </a:prstGeom>
        </p:spPr>
      </p:pic>
    </p:spTree>
    <p:extLst>
      <p:ext uri="{BB962C8B-B14F-4D97-AF65-F5344CB8AC3E}">
        <p14:creationId xmlns:p14="http://schemas.microsoft.com/office/powerpoint/2010/main" val="2086397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C86863-AB78-4585-B370-D0E6A84CBD14}" type="datetimeFigureOut">
              <a:rPr lang="zh-CN" altLang="en-US" smtClean="0"/>
              <a:t>2019/1/6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61CC035-7AFC-43CD-BB17-92B5C1AAA6CE}" type="slidenum">
              <a:rPr lang="zh-CN" altLang="en-US" smtClean="0"/>
              <a:t>‹#›</a:t>
            </a:fld>
            <a:endParaRPr lang="zh-CN" altLang="en-US"/>
          </a:p>
        </p:txBody>
      </p:sp>
    </p:spTree>
    <p:extLst>
      <p:ext uri="{BB962C8B-B14F-4D97-AF65-F5344CB8AC3E}">
        <p14:creationId xmlns:p14="http://schemas.microsoft.com/office/powerpoint/2010/main" val="1574251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EC86863-AB78-4585-B370-D0E6A84CBD14}" type="datetimeFigureOut">
              <a:rPr lang="zh-CN" altLang="en-US" smtClean="0"/>
              <a:t>2019/1/6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61CC035-7AFC-43CD-BB17-92B5C1AAA6CE}" type="slidenum">
              <a:rPr lang="zh-CN" altLang="en-US" smtClean="0"/>
              <a:t>‹#›</a:t>
            </a:fld>
            <a:endParaRPr lang="zh-CN" altLang="en-US"/>
          </a:p>
        </p:txBody>
      </p:sp>
    </p:spTree>
    <p:extLst>
      <p:ext uri="{BB962C8B-B14F-4D97-AF65-F5344CB8AC3E}">
        <p14:creationId xmlns:p14="http://schemas.microsoft.com/office/powerpoint/2010/main" val="880813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C86863-AB78-4585-B370-D0E6A84CBD14}" type="datetimeFigureOut">
              <a:rPr lang="zh-CN" altLang="en-US" smtClean="0"/>
              <a:t>2019/1/6</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1CC035-7AFC-43CD-BB17-92B5C1AAA6CE}" type="slidenum">
              <a:rPr lang="zh-CN" altLang="en-US" smtClean="0"/>
              <a:t>‹#›</a:t>
            </a:fld>
            <a:endParaRPr lang="zh-CN" altLang="en-US"/>
          </a:p>
        </p:txBody>
      </p:sp>
    </p:spTree>
    <p:extLst>
      <p:ext uri="{BB962C8B-B14F-4D97-AF65-F5344CB8AC3E}">
        <p14:creationId xmlns:p14="http://schemas.microsoft.com/office/powerpoint/2010/main" val="82417341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26.png"/><Relationship Id="rId12" Type="http://schemas.openxmlformats.org/officeDocument/2006/relationships/image" Target="../media/image30.tm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tmp"/><Relationship Id="rId11" Type="http://schemas.openxmlformats.org/officeDocument/2006/relationships/image" Target="../media/image31.png"/><Relationship Id="rId5" Type="http://schemas.openxmlformats.org/officeDocument/2006/relationships/image" Target="../media/image28.tmp"/><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0.tmp"/><Relationship Id="rId7" Type="http://schemas.openxmlformats.org/officeDocument/2006/relationships/image" Target="../media/image43.tmp"/><Relationship Id="rId12" Type="http://schemas.openxmlformats.org/officeDocument/2006/relationships/image" Target="../media/image39.tm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46.jpeg"/><Relationship Id="rId5" Type="http://schemas.openxmlformats.org/officeDocument/2006/relationships/image" Target="../media/image42.tmp"/><Relationship Id="rId10" Type="http://schemas.openxmlformats.org/officeDocument/2006/relationships/image" Target="../media/image45.tmp"/><Relationship Id="rId4" Type="http://schemas.openxmlformats.org/officeDocument/2006/relationships/image" Target="../media/image41.tmp"/><Relationship Id="rId9" Type="http://schemas.openxmlformats.org/officeDocument/2006/relationships/image" Target="../media/image44.tmp"/></Relationships>
</file>

<file path=ppt/slides/_rels/slide21.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8.tmp"/></Relationships>
</file>

<file path=ppt/slides/_rels/slide22.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1.tmp"/><Relationship Id="rId4" Type="http://schemas.openxmlformats.org/officeDocument/2006/relationships/image" Target="../media/image50.tm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tm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98120" y="2037211"/>
            <a:ext cx="8823960" cy="1813122"/>
          </a:xfrm>
        </p:spPr>
        <p:txBody>
          <a:bodyPr>
            <a:normAutofit fontScale="90000"/>
          </a:bodyPr>
          <a:lstStyle/>
          <a:p>
            <a:pPr>
              <a:lnSpc>
                <a:spcPct val="120000"/>
              </a:lnSpc>
            </a:pPr>
            <a:r>
              <a:rPr lang="en-US" altLang="zh-CN" sz="3600" b="1" dirty="0">
                <a:effectLst>
                  <a:outerShdw blurRad="38100" dist="38100" dir="2700000" algn="tl">
                    <a:srgbClr val="000000">
                      <a:alpha val="43137"/>
                    </a:srgbClr>
                  </a:outerShdw>
                </a:effectLst>
              </a:rPr>
              <a:t>No Longer Sleeping with a Bomb:</a:t>
            </a:r>
            <a:br>
              <a:rPr lang="en-US" altLang="zh-CN" sz="3600" b="1" dirty="0">
                <a:effectLst>
                  <a:outerShdw blurRad="38100" dist="38100" dir="2700000" algn="tl">
                    <a:srgbClr val="000000">
                      <a:alpha val="43137"/>
                    </a:srgbClr>
                  </a:outerShdw>
                </a:effectLst>
              </a:rPr>
            </a:br>
            <a:r>
              <a:rPr lang="en-US" altLang="zh-CN" sz="3600" b="1" dirty="0">
                <a:effectLst>
                  <a:outerShdw blurRad="38100" dist="38100" dir="2700000" algn="tl">
                    <a:srgbClr val="000000">
                      <a:alpha val="43137"/>
                    </a:srgbClr>
                  </a:outerShdw>
                </a:effectLst>
              </a:rPr>
              <a:t>A Duet System for Protecting Urban Safety from</a:t>
            </a:r>
            <a:br>
              <a:rPr lang="en-US" altLang="zh-CN" sz="3600" b="1" dirty="0">
                <a:effectLst>
                  <a:outerShdw blurRad="38100" dist="38100" dir="2700000" algn="tl">
                    <a:srgbClr val="000000">
                      <a:alpha val="43137"/>
                    </a:srgbClr>
                  </a:outerShdw>
                </a:effectLst>
              </a:rPr>
            </a:br>
            <a:r>
              <a:rPr lang="en-US" altLang="zh-CN" sz="3600" b="1" dirty="0">
                <a:effectLst>
                  <a:outerShdw blurRad="38100" dist="38100" dir="2700000" algn="tl">
                    <a:srgbClr val="000000">
                      <a:alpha val="43137"/>
                    </a:srgbClr>
                  </a:outerShdw>
                </a:effectLst>
              </a:rPr>
              <a:t>Dangerous Goods</a:t>
            </a:r>
          </a:p>
        </p:txBody>
      </p:sp>
      <p:sp>
        <p:nvSpPr>
          <p:cNvPr id="3" name="副标题 2"/>
          <p:cNvSpPr>
            <a:spLocks noGrp="1"/>
          </p:cNvSpPr>
          <p:nvPr>
            <p:ph type="subTitle" idx="1"/>
          </p:nvPr>
        </p:nvSpPr>
        <p:spPr>
          <a:xfrm>
            <a:off x="685800" y="4493669"/>
            <a:ext cx="7848600" cy="1630680"/>
          </a:xfrm>
          <a:noFill/>
        </p:spPr>
        <p:txBody>
          <a:bodyPr>
            <a:normAutofit fontScale="62500" lnSpcReduction="20000"/>
          </a:bodyPr>
          <a:lstStyle/>
          <a:p>
            <a:pPr>
              <a:lnSpc>
                <a:spcPct val="140000"/>
              </a:lnSpc>
            </a:pPr>
            <a:r>
              <a:rPr lang="en-US" altLang="zh-CN" sz="3800" b="1" dirty="0" err="1">
                <a:solidFill>
                  <a:srgbClr val="002060"/>
                </a:solidFill>
              </a:rPr>
              <a:t>Jingyuan</a:t>
            </a:r>
            <a:r>
              <a:rPr lang="en-US" altLang="zh-CN" sz="3800" b="1" dirty="0">
                <a:solidFill>
                  <a:srgbClr val="002060"/>
                </a:solidFill>
              </a:rPr>
              <a:t> Wang</a:t>
            </a:r>
            <a:r>
              <a:rPr lang="en-US" altLang="zh-CN" sz="3800" dirty="0"/>
              <a:t>, Chao Chen, </a:t>
            </a:r>
            <a:r>
              <a:rPr lang="en-US" altLang="zh-CN" sz="3800" dirty="0" err="1"/>
              <a:t>Junjie</a:t>
            </a:r>
            <a:r>
              <a:rPr lang="en-US" altLang="zh-CN" sz="3800" dirty="0"/>
              <a:t> Wu, Zhang </a:t>
            </a:r>
            <a:r>
              <a:rPr lang="en-US" altLang="zh-CN" sz="3800" dirty="0" err="1"/>
              <a:t>Xiong</a:t>
            </a:r>
            <a:endParaRPr lang="en-US" altLang="zh-CN" sz="3800" dirty="0"/>
          </a:p>
          <a:p>
            <a:pPr>
              <a:lnSpc>
                <a:spcPct val="140000"/>
              </a:lnSpc>
            </a:pPr>
            <a:endParaRPr lang="en-US" altLang="zh-CN" sz="3300" b="1" dirty="0"/>
          </a:p>
          <a:p>
            <a:pPr>
              <a:lnSpc>
                <a:spcPct val="140000"/>
              </a:lnSpc>
            </a:pPr>
            <a:r>
              <a:rPr lang="en-US" altLang="zh-CN" sz="3300" b="1" dirty="0" err="1"/>
              <a:t>Beihang</a:t>
            </a:r>
            <a:r>
              <a:rPr lang="en-US" altLang="zh-CN" sz="3300" b="1" dirty="0"/>
              <a:t> University, Beijing, China </a:t>
            </a:r>
          </a:p>
        </p:txBody>
      </p:sp>
      <p:sp>
        <p:nvSpPr>
          <p:cNvPr id="7" name="矩形 6"/>
          <p:cNvSpPr/>
          <p:nvPr/>
        </p:nvSpPr>
        <p:spPr>
          <a:xfrm>
            <a:off x="1796281" y="241655"/>
            <a:ext cx="4424215" cy="1255728"/>
          </a:xfrm>
          <a:prstGeom prst="rect">
            <a:avLst/>
          </a:prstGeom>
        </p:spPr>
        <p:txBody>
          <a:bodyPr wrap="square">
            <a:spAutoFit/>
          </a:bodyPr>
          <a:lstStyle/>
          <a:p>
            <a:pPr>
              <a:lnSpc>
                <a:spcPct val="140000"/>
              </a:lnSpc>
            </a:pPr>
            <a:r>
              <a:rPr lang="en-US" altLang="zh-CN" dirty="0">
                <a:solidFill>
                  <a:schemeClr val="accent5">
                    <a:lumMod val="75000"/>
                  </a:schemeClr>
                </a:solidFill>
                <a:latin typeface="Times New Roman" panose="02020603050405020304" pitchFamily="18" charset="0"/>
                <a:cs typeface="Times New Roman" panose="02020603050405020304" pitchFamily="18" charset="0"/>
              </a:rPr>
              <a:t>The 23rd ACM SIGKDD Conference of </a:t>
            </a:r>
          </a:p>
          <a:p>
            <a:pPr>
              <a:lnSpc>
                <a:spcPct val="140000"/>
              </a:lnSpc>
            </a:pPr>
            <a:r>
              <a:rPr lang="en-US" altLang="zh-CN" dirty="0">
                <a:solidFill>
                  <a:schemeClr val="accent5">
                    <a:lumMod val="75000"/>
                  </a:schemeClr>
                </a:solidFill>
                <a:latin typeface="Times New Roman" panose="02020603050405020304" pitchFamily="18" charset="0"/>
                <a:cs typeface="Times New Roman" panose="02020603050405020304" pitchFamily="18" charset="0"/>
              </a:rPr>
              <a:t>Knowledge Discovery and Data Mining</a:t>
            </a:r>
          </a:p>
          <a:p>
            <a:pPr>
              <a:lnSpc>
                <a:spcPct val="140000"/>
              </a:lnSpc>
            </a:pPr>
            <a:r>
              <a:rPr lang="en-US" altLang="zh-CN" dirty="0">
                <a:solidFill>
                  <a:schemeClr val="accent5">
                    <a:lumMod val="75000"/>
                  </a:schemeClr>
                </a:solidFill>
                <a:latin typeface="Times New Roman" panose="02020603050405020304" pitchFamily="18" charset="0"/>
                <a:cs typeface="Times New Roman" panose="02020603050405020304" pitchFamily="18" charset="0"/>
              </a:rPr>
              <a:t>Halifax, Nova Scotia, August 13 - 17, 2017</a:t>
            </a:r>
            <a:endParaRPr lang="zh-CN" altLang="en-US" dirty="0">
              <a:solidFill>
                <a:schemeClr val="accent5">
                  <a:lumMod val="75000"/>
                </a:schemeClr>
              </a:solidFill>
              <a:latin typeface="Times New Roman" panose="02020603050405020304" pitchFamily="18" charset="0"/>
              <a:cs typeface="Times New Roman" panose="02020603050405020304" pitchFamily="18" charset="0"/>
            </a:endParaRPr>
          </a:p>
        </p:txBody>
      </p:sp>
      <p:pic>
        <p:nvPicPr>
          <p:cNvPr id="4" name="图片 3"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8077" y="412255"/>
            <a:ext cx="2476846" cy="914528"/>
          </a:xfrm>
          <a:prstGeom prst="rect">
            <a:avLst/>
          </a:prstGeom>
        </p:spPr>
      </p:pic>
    </p:spTree>
    <p:extLst>
      <p:ext uri="{BB962C8B-B14F-4D97-AF65-F5344CB8AC3E}">
        <p14:creationId xmlns:p14="http://schemas.microsoft.com/office/powerpoint/2010/main" val="1428959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Data Fusion</a:t>
            </a:r>
            <a:endParaRPr lang="zh-CN" altLang="en-US" dirty="0"/>
          </a:p>
        </p:txBody>
      </p:sp>
      <p:graphicFrame>
        <p:nvGraphicFramePr>
          <p:cNvPr id="21" name="表格 20"/>
          <p:cNvGraphicFramePr>
            <a:graphicFrameLocks noGrp="1"/>
          </p:cNvGraphicFramePr>
          <p:nvPr>
            <p:extLst>
              <p:ext uri="{D42A27DB-BD31-4B8C-83A1-F6EECF244321}">
                <p14:modId xmlns:p14="http://schemas.microsoft.com/office/powerpoint/2010/main" val="1395705045"/>
              </p:ext>
            </p:extLst>
          </p:nvPr>
        </p:nvGraphicFramePr>
        <p:xfrm>
          <a:off x="5134029" y="974020"/>
          <a:ext cx="1452332" cy="1380976"/>
        </p:xfrm>
        <a:graphic>
          <a:graphicData uri="http://schemas.openxmlformats.org/drawingml/2006/table">
            <a:tbl>
              <a:tblPr firstRow="1" bandRow="1">
                <a:tableStyleId>{2D5ABB26-0587-4C30-8999-92F81FD0307C}</a:tableStyleId>
              </a:tblPr>
              <a:tblGrid>
                <a:gridCol w="363083">
                  <a:extLst>
                    <a:ext uri="{9D8B030D-6E8A-4147-A177-3AD203B41FA5}">
                      <a16:colId xmlns:a16="http://schemas.microsoft.com/office/drawing/2014/main" val="20000"/>
                    </a:ext>
                  </a:extLst>
                </a:gridCol>
                <a:gridCol w="363083">
                  <a:extLst>
                    <a:ext uri="{9D8B030D-6E8A-4147-A177-3AD203B41FA5}">
                      <a16:colId xmlns:a16="http://schemas.microsoft.com/office/drawing/2014/main" val="20001"/>
                    </a:ext>
                  </a:extLst>
                </a:gridCol>
                <a:gridCol w="363083">
                  <a:extLst>
                    <a:ext uri="{9D8B030D-6E8A-4147-A177-3AD203B41FA5}">
                      <a16:colId xmlns:a16="http://schemas.microsoft.com/office/drawing/2014/main" val="20002"/>
                    </a:ext>
                  </a:extLst>
                </a:gridCol>
                <a:gridCol w="363083">
                  <a:extLst>
                    <a:ext uri="{9D8B030D-6E8A-4147-A177-3AD203B41FA5}">
                      <a16:colId xmlns:a16="http://schemas.microsoft.com/office/drawing/2014/main" val="20003"/>
                    </a:ext>
                  </a:extLst>
                </a:gridCol>
              </a:tblGrid>
              <a:tr h="345244">
                <a:tc>
                  <a:txBody>
                    <a:bodyPr/>
                    <a:lstStyle/>
                    <a:p>
                      <a:endParaRPr lang="zh-CN" altLang="en-US" sz="1600" dirty="0"/>
                    </a:p>
                  </a:txBody>
                  <a:tcPr marL="85667" marR="85667" marT="42834" marB="42834">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600" dirty="0"/>
                    </a:p>
                  </a:txBody>
                  <a:tcPr marL="85667" marR="85667" marT="42834" marB="42834">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600"/>
                    </a:p>
                  </a:txBody>
                  <a:tcPr marL="85667" marR="85667" marT="42834" marB="42834">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600" dirty="0"/>
                    </a:p>
                  </a:txBody>
                  <a:tcPr marL="85667" marR="85667" marT="42834" marB="42834">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10000"/>
                  </a:ext>
                </a:extLst>
              </a:tr>
              <a:tr h="345244">
                <a:tc>
                  <a:txBody>
                    <a:bodyPr/>
                    <a:lstStyle/>
                    <a:p>
                      <a:endParaRPr lang="zh-CN" altLang="en-US" sz="1600"/>
                    </a:p>
                  </a:txBody>
                  <a:tcPr marL="85667" marR="85667" marT="42834" marB="42834">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600" dirty="0"/>
                    </a:p>
                  </a:txBody>
                  <a:tcPr marL="85667" marR="85667" marT="42834" marB="42834">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600"/>
                    </a:p>
                  </a:txBody>
                  <a:tcPr marL="85667" marR="85667" marT="42834" marB="42834">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600"/>
                    </a:p>
                  </a:txBody>
                  <a:tcPr marL="85667" marR="85667" marT="42834" marB="42834">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10001"/>
                  </a:ext>
                </a:extLst>
              </a:tr>
              <a:tr h="345244">
                <a:tc>
                  <a:txBody>
                    <a:bodyPr/>
                    <a:lstStyle/>
                    <a:p>
                      <a:endParaRPr lang="zh-CN" altLang="en-US" sz="1600" dirty="0"/>
                    </a:p>
                  </a:txBody>
                  <a:tcPr marL="85667" marR="85667" marT="42834" marB="42834">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600"/>
                    </a:p>
                  </a:txBody>
                  <a:tcPr marL="85667" marR="85667" marT="42834" marB="42834">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600" dirty="0"/>
                    </a:p>
                  </a:txBody>
                  <a:tcPr marL="85667" marR="85667" marT="42834" marB="42834">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600"/>
                    </a:p>
                  </a:txBody>
                  <a:tcPr marL="85667" marR="85667" marT="42834" marB="42834">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10002"/>
                  </a:ext>
                </a:extLst>
              </a:tr>
              <a:tr h="345244">
                <a:tc>
                  <a:txBody>
                    <a:bodyPr/>
                    <a:lstStyle/>
                    <a:p>
                      <a:endParaRPr lang="zh-CN" altLang="en-US" sz="1600" dirty="0"/>
                    </a:p>
                  </a:txBody>
                  <a:tcPr marL="85667" marR="85667" marT="42834" marB="42834">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600"/>
                    </a:p>
                  </a:txBody>
                  <a:tcPr marL="85667" marR="85667" marT="42834" marB="42834">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600" dirty="0"/>
                    </a:p>
                  </a:txBody>
                  <a:tcPr marL="85667" marR="85667" marT="42834" marB="42834">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600" dirty="0"/>
                    </a:p>
                  </a:txBody>
                  <a:tcPr marL="85667" marR="85667" marT="42834" marB="42834">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22" name="椭圆 21"/>
          <p:cNvSpPr/>
          <p:nvPr/>
        </p:nvSpPr>
        <p:spPr>
          <a:xfrm>
            <a:off x="5376839" y="1121103"/>
            <a:ext cx="105634" cy="1056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5168984" y="1020031"/>
            <a:ext cx="236984" cy="307777"/>
          </a:xfrm>
          <a:prstGeom prst="rect">
            <a:avLst/>
          </a:prstGeom>
          <a:noFill/>
        </p:spPr>
        <p:txBody>
          <a:bodyPr wrap="square" rtlCol="0">
            <a:spAutoFit/>
          </a:bodyPr>
          <a:lstStyle/>
          <a:p>
            <a:r>
              <a:rPr lang="en-US" altLang="zh-CN" sz="1400" dirty="0"/>
              <a:t>1</a:t>
            </a:r>
            <a:endParaRPr lang="zh-CN" altLang="en-US" sz="1400" dirty="0"/>
          </a:p>
        </p:txBody>
      </p:sp>
      <p:sp>
        <p:nvSpPr>
          <p:cNvPr id="24" name="文本框 23"/>
          <p:cNvSpPr txBox="1"/>
          <p:nvPr/>
        </p:nvSpPr>
        <p:spPr>
          <a:xfrm>
            <a:off x="5570868" y="1020031"/>
            <a:ext cx="236984" cy="307777"/>
          </a:xfrm>
          <a:prstGeom prst="rect">
            <a:avLst/>
          </a:prstGeom>
          <a:noFill/>
        </p:spPr>
        <p:txBody>
          <a:bodyPr wrap="square" rtlCol="0">
            <a:spAutoFit/>
          </a:bodyPr>
          <a:lstStyle/>
          <a:p>
            <a:r>
              <a:rPr lang="en-US" altLang="zh-CN" sz="1400" dirty="0"/>
              <a:t>1</a:t>
            </a:r>
            <a:endParaRPr lang="zh-CN" altLang="en-US" sz="1400" dirty="0"/>
          </a:p>
        </p:txBody>
      </p:sp>
      <p:sp>
        <p:nvSpPr>
          <p:cNvPr id="25" name="文本框 24"/>
          <p:cNvSpPr txBox="1"/>
          <p:nvPr/>
        </p:nvSpPr>
        <p:spPr>
          <a:xfrm>
            <a:off x="5567488" y="1373113"/>
            <a:ext cx="236984" cy="307777"/>
          </a:xfrm>
          <a:prstGeom prst="rect">
            <a:avLst/>
          </a:prstGeom>
          <a:noFill/>
        </p:spPr>
        <p:txBody>
          <a:bodyPr wrap="square" rtlCol="0">
            <a:spAutoFit/>
          </a:bodyPr>
          <a:lstStyle/>
          <a:p>
            <a:r>
              <a:rPr lang="en-US" altLang="zh-CN" sz="1400" dirty="0"/>
              <a:t>1</a:t>
            </a:r>
            <a:endParaRPr lang="zh-CN" altLang="en-US" sz="1400" dirty="0"/>
          </a:p>
        </p:txBody>
      </p:sp>
      <p:sp>
        <p:nvSpPr>
          <p:cNvPr id="26" name="文本框 25"/>
          <p:cNvSpPr txBox="1"/>
          <p:nvPr/>
        </p:nvSpPr>
        <p:spPr>
          <a:xfrm>
            <a:off x="5570868" y="1735383"/>
            <a:ext cx="236984" cy="307777"/>
          </a:xfrm>
          <a:prstGeom prst="rect">
            <a:avLst/>
          </a:prstGeom>
          <a:noFill/>
        </p:spPr>
        <p:txBody>
          <a:bodyPr wrap="square" rtlCol="0">
            <a:spAutoFit/>
          </a:bodyPr>
          <a:lstStyle/>
          <a:p>
            <a:r>
              <a:rPr lang="en-US" altLang="zh-CN" sz="1400" dirty="0"/>
              <a:t>1</a:t>
            </a:r>
            <a:endParaRPr lang="zh-CN" altLang="en-US" sz="1400" dirty="0"/>
          </a:p>
        </p:txBody>
      </p:sp>
      <p:sp>
        <p:nvSpPr>
          <p:cNvPr id="27" name="文本框 26"/>
          <p:cNvSpPr txBox="1"/>
          <p:nvPr/>
        </p:nvSpPr>
        <p:spPr>
          <a:xfrm>
            <a:off x="5552198" y="1373113"/>
            <a:ext cx="236984" cy="307777"/>
          </a:xfrm>
          <a:prstGeom prst="rect">
            <a:avLst/>
          </a:prstGeom>
          <a:noFill/>
        </p:spPr>
        <p:txBody>
          <a:bodyPr wrap="square" rtlCol="0">
            <a:spAutoFit/>
          </a:bodyPr>
          <a:lstStyle/>
          <a:p>
            <a:r>
              <a:rPr lang="en-US" altLang="zh-CN" sz="1400" dirty="0"/>
              <a:t>2</a:t>
            </a:r>
            <a:endParaRPr lang="zh-CN" altLang="en-US" sz="1400" dirty="0"/>
          </a:p>
        </p:txBody>
      </p:sp>
      <p:sp>
        <p:nvSpPr>
          <p:cNvPr id="28" name="文本框 27"/>
          <p:cNvSpPr txBox="1"/>
          <p:nvPr/>
        </p:nvSpPr>
        <p:spPr>
          <a:xfrm>
            <a:off x="5954539" y="1357193"/>
            <a:ext cx="236984" cy="307777"/>
          </a:xfrm>
          <a:prstGeom prst="rect">
            <a:avLst/>
          </a:prstGeom>
          <a:noFill/>
        </p:spPr>
        <p:txBody>
          <a:bodyPr wrap="square" rtlCol="0">
            <a:spAutoFit/>
          </a:bodyPr>
          <a:lstStyle/>
          <a:p>
            <a:r>
              <a:rPr lang="en-US" altLang="zh-CN" sz="1400" dirty="0"/>
              <a:t>1</a:t>
            </a:r>
            <a:endParaRPr lang="zh-CN" altLang="en-US" sz="1400" dirty="0"/>
          </a:p>
        </p:txBody>
      </p:sp>
      <p:sp>
        <p:nvSpPr>
          <p:cNvPr id="29" name="文本框 28"/>
          <p:cNvSpPr txBox="1"/>
          <p:nvPr/>
        </p:nvSpPr>
        <p:spPr>
          <a:xfrm>
            <a:off x="6337793" y="1357192"/>
            <a:ext cx="236984" cy="307777"/>
          </a:xfrm>
          <a:prstGeom prst="rect">
            <a:avLst/>
          </a:prstGeom>
          <a:noFill/>
        </p:spPr>
        <p:txBody>
          <a:bodyPr wrap="square" rtlCol="0">
            <a:spAutoFit/>
          </a:bodyPr>
          <a:lstStyle/>
          <a:p>
            <a:r>
              <a:rPr lang="en-US" altLang="zh-CN" sz="1400" dirty="0"/>
              <a:t>1</a:t>
            </a:r>
            <a:endParaRPr lang="zh-CN" altLang="en-US" sz="1400" dirty="0"/>
          </a:p>
        </p:txBody>
      </p:sp>
      <p:graphicFrame>
        <p:nvGraphicFramePr>
          <p:cNvPr id="30" name="表格 29"/>
          <p:cNvGraphicFramePr>
            <a:graphicFrameLocks noGrp="1"/>
          </p:cNvGraphicFramePr>
          <p:nvPr>
            <p:extLst>
              <p:ext uri="{D42A27DB-BD31-4B8C-83A1-F6EECF244321}">
                <p14:modId xmlns:p14="http://schemas.microsoft.com/office/powerpoint/2010/main" val="1130387666"/>
              </p:ext>
            </p:extLst>
          </p:nvPr>
        </p:nvGraphicFramePr>
        <p:xfrm>
          <a:off x="5137685" y="2770777"/>
          <a:ext cx="1452332" cy="1380976"/>
        </p:xfrm>
        <a:graphic>
          <a:graphicData uri="http://schemas.openxmlformats.org/drawingml/2006/table">
            <a:tbl>
              <a:tblPr firstRow="1" bandRow="1">
                <a:tableStyleId>{2D5ABB26-0587-4C30-8999-92F81FD0307C}</a:tableStyleId>
              </a:tblPr>
              <a:tblGrid>
                <a:gridCol w="363083">
                  <a:extLst>
                    <a:ext uri="{9D8B030D-6E8A-4147-A177-3AD203B41FA5}">
                      <a16:colId xmlns:a16="http://schemas.microsoft.com/office/drawing/2014/main" val="20000"/>
                    </a:ext>
                  </a:extLst>
                </a:gridCol>
                <a:gridCol w="363083">
                  <a:extLst>
                    <a:ext uri="{9D8B030D-6E8A-4147-A177-3AD203B41FA5}">
                      <a16:colId xmlns:a16="http://schemas.microsoft.com/office/drawing/2014/main" val="20001"/>
                    </a:ext>
                  </a:extLst>
                </a:gridCol>
                <a:gridCol w="363083">
                  <a:extLst>
                    <a:ext uri="{9D8B030D-6E8A-4147-A177-3AD203B41FA5}">
                      <a16:colId xmlns:a16="http://schemas.microsoft.com/office/drawing/2014/main" val="20002"/>
                    </a:ext>
                  </a:extLst>
                </a:gridCol>
                <a:gridCol w="363083">
                  <a:extLst>
                    <a:ext uri="{9D8B030D-6E8A-4147-A177-3AD203B41FA5}">
                      <a16:colId xmlns:a16="http://schemas.microsoft.com/office/drawing/2014/main" val="20003"/>
                    </a:ext>
                  </a:extLst>
                </a:gridCol>
              </a:tblGrid>
              <a:tr h="345244">
                <a:tc>
                  <a:txBody>
                    <a:bodyPr/>
                    <a:lstStyle/>
                    <a:p>
                      <a:endParaRPr lang="zh-CN" altLang="en-US" sz="1600" dirty="0"/>
                    </a:p>
                  </a:txBody>
                  <a:tcPr marL="85667" marR="85667" marT="42834" marB="42834">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600" dirty="0"/>
                    </a:p>
                  </a:txBody>
                  <a:tcPr marL="85667" marR="85667" marT="42834" marB="42834">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600"/>
                    </a:p>
                  </a:txBody>
                  <a:tcPr marL="85667" marR="85667" marT="42834" marB="42834">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600" dirty="0"/>
                    </a:p>
                  </a:txBody>
                  <a:tcPr marL="85667" marR="85667" marT="42834" marB="42834">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10000"/>
                  </a:ext>
                </a:extLst>
              </a:tr>
              <a:tr h="345244">
                <a:tc>
                  <a:txBody>
                    <a:bodyPr/>
                    <a:lstStyle/>
                    <a:p>
                      <a:endParaRPr lang="zh-CN" altLang="en-US" sz="1600"/>
                    </a:p>
                  </a:txBody>
                  <a:tcPr marL="85667" marR="85667" marT="42834" marB="42834">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600" dirty="0"/>
                    </a:p>
                  </a:txBody>
                  <a:tcPr marL="85667" marR="85667" marT="42834" marB="42834">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600"/>
                    </a:p>
                  </a:txBody>
                  <a:tcPr marL="85667" marR="85667" marT="42834" marB="42834">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600"/>
                    </a:p>
                  </a:txBody>
                  <a:tcPr marL="85667" marR="85667" marT="42834" marB="42834">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10001"/>
                  </a:ext>
                </a:extLst>
              </a:tr>
              <a:tr h="345244">
                <a:tc>
                  <a:txBody>
                    <a:bodyPr/>
                    <a:lstStyle/>
                    <a:p>
                      <a:endParaRPr lang="zh-CN" altLang="en-US" sz="1600" dirty="0"/>
                    </a:p>
                  </a:txBody>
                  <a:tcPr marL="85667" marR="85667" marT="42834" marB="42834">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600"/>
                    </a:p>
                  </a:txBody>
                  <a:tcPr marL="85667" marR="85667" marT="42834" marB="42834">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600" dirty="0"/>
                    </a:p>
                  </a:txBody>
                  <a:tcPr marL="85667" marR="85667" marT="42834" marB="42834">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600"/>
                    </a:p>
                  </a:txBody>
                  <a:tcPr marL="85667" marR="85667" marT="42834" marB="42834">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10002"/>
                  </a:ext>
                </a:extLst>
              </a:tr>
              <a:tr h="345244">
                <a:tc>
                  <a:txBody>
                    <a:bodyPr/>
                    <a:lstStyle/>
                    <a:p>
                      <a:endParaRPr lang="zh-CN" altLang="en-US" sz="1600" dirty="0"/>
                    </a:p>
                  </a:txBody>
                  <a:tcPr marL="85667" marR="85667" marT="42834" marB="42834">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600"/>
                    </a:p>
                  </a:txBody>
                  <a:tcPr marL="85667" marR="85667" marT="42834" marB="42834">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600" dirty="0"/>
                    </a:p>
                  </a:txBody>
                  <a:tcPr marL="85667" marR="85667" marT="42834" marB="42834">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600" dirty="0"/>
                    </a:p>
                  </a:txBody>
                  <a:tcPr marL="85667" marR="85667" marT="42834" marB="42834">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31" name="椭圆 30"/>
          <p:cNvSpPr/>
          <p:nvPr/>
        </p:nvSpPr>
        <p:spPr>
          <a:xfrm>
            <a:off x="5290479" y="2906869"/>
            <a:ext cx="98025" cy="980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5110620" y="2780401"/>
            <a:ext cx="541176" cy="307777"/>
          </a:xfrm>
          <a:prstGeom prst="rect">
            <a:avLst/>
          </a:prstGeom>
          <a:noFill/>
        </p:spPr>
        <p:txBody>
          <a:bodyPr wrap="square" rtlCol="0">
            <a:spAutoFit/>
          </a:bodyPr>
          <a:lstStyle/>
          <a:p>
            <a:r>
              <a:rPr lang="en-US" altLang="zh-CN" sz="1400" dirty="0"/>
              <a:t>1/4</a:t>
            </a:r>
            <a:endParaRPr lang="zh-CN" altLang="en-US" sz="1400" dirty="0"/>
          </a:p>
        </p:txBody>
      </p:sp>
      <p:sp>
        <p:nvSpPr>
          <p:cNvPr id="33" name="文本框 32"/>
          <p:cNvSpPr txBox="1"/>
          <p:nvPr/>
        </p:nvSpPr>
        <p:spPr>
          <a:xfrm>
            <a:off x="5454684" y="2775589"/>
            <a:ext cx="541176" cy="307777"/>
          </a:xfrm>
          <a:prstGeom prst="rect">
            <a:avLst/>
          </a:prstGeom>
          <a:noFill/>
        </p:spPr>
        <p:txBody>
          <a:bodyPr wrap="square" rtlCol="0">
            <a:spAutoFit/>
          </a:bodyPr>
          <a:lstStyle/>
          <a:p>
            <a:r>
              <a:rPr lang="en-US" altLang="zh-CN" sz="1400" dirty="0"/>
              <a:t>1/4</a:t>
            </a:r>
            <a:endParaRPr lang="zh-CN" altLang="en-US" sz="1400" dirty="0"/>
          </a:p>
        </p:txBody>
      </p:sp>
      <p:sp>
        <p:nvSpPr>
          <p:cNvPr id="34" name="文本框 33"/>
          <p:cNvSpPr txBox="1"/>
          <p:nvPr/>
        </p:nvSpPr>
        <p:spPr>
          <a:xfrm>
            <a:off x="5857936" y="2770777"/>
            <a:ext cx="541176" cy="307777"/>
          </a:xfrm>
          <a:prstGeom prst="rect">
            <a:avLst/>
          </a:prstGeom>
          <a:noFill/>
        </p:spPr>
        <p:txBody>
          <a:bodyPr wrap="square" rtlCol="0">
            <a:spAutoFit/>
          </a:bodyPr>
          <a:lstStyle/>
          <a:p>
            <a:r>
              <a:rPr lang="en-US" altLang="zh-CN" sz="1400" dirty="0"/>
              <a:t>1/4</a:t>
            </a:r>
            <a:endParaRPr lang="zh-CN" altLang="en-US" sz="1400" dirty="0"/>
          </a:p>
        </p:txBody>
      </p:sp>
      <p:sp>
        <p:nvSpPr>
          <p:cNvPr id="35" name="文本框 34"/>
          <p:cNvSpPr txBox="1"/>
          <p:nvPr/>
        </p:nvSpPr>
        <p:spPr>
          <a:xfrm>
            <a:off x="5853422" y="3078554"/>
            <a:ext cx="541176" cy="307777"/>
          </a:xfrm>
          <a:prstGeom prst="rect">
            <a:avLst/>
          </a:prstGeom>
          <a:noFill/>
        </p:spPr>
        <p:txBody>
          <a:bodyPr wrap="square" rtlCol="0">
            <a:spAutoFit/>
          </a:bodyPr>
          <a:lstStyle/>
          <a:p>
            <a:r>
              <a:rPr lang="en-US" altLang="zh-CN" sz="1400" dirty="0"/>
              <a:t>1/4</a:t>
            </a:r>
            <a:endParaRPr lang="zh-CN" altLang="en-US" sz="1400" dirty="0"/>
          </a:p>
        </p:txBody>
      </p:sp>
      <p:sp>
        <p:nvSpPr>
          <p:cNvPr id="36" name="文本框 35"/>
          <p:cNvSpPr txBox="1"/>
          <p:nvPr/>
        </p:nvSpPr>
        <p:spPr>
          <a:xfrm>
            <a:off x="3868640" y="3529772"/>
            <a:ext cx="1636956" cy="646331"/>
          </a:xfrm>
          <a:prstGeom prst="rect">
            <a:avLst/>
          </a:prstGeom>
          <a:noFill/>
        </p:spPr>
        <p:txBody>
          <a:bodyPr wrap="square" rtlCol="0">
            <a:spAutoFit/>
          </a:bodyPr>
          <a:lstStyle/>
          <a:p>
            <a:pPr algn="ctr"/>
            <a:r>
              <a:rPr lang="en-US" altLang="zh-CN" b="1" dirty="0">
                <a:solidFill>
                  <a:srgbClr val="FF0000"/>
                </a:solidFill>
                <a:latin typeface="Times New Roman" panose="02020603050405020304" pitchFamily="18" charset="0"/>
                <a:ea typeface="Arial Unicode MS" panose="020B0604020202020204" pitchFamily="34" charset="-122"/>
                <a:cs typeface="Times New Roman" panose="02020603050405020304" pitchFamily="18" charset="0"/>
              </a:rPr>
              <a:t>Crowd </a:t>
            </a:r>
          </a:p>
          <a:p>
            <a:pPr algn="ctr"/>
            <a:r>
              <a:rPr lang="en-US" altLang="zh-CN" b="1" dirty="0">
                <a:solidFill>
                  <a:srgbClr val="FF0000"/>
                </a:solidFill>
                <a:latin typeface="Times New Roman" panose="02020603050405020304" pitchFamily="18" charset="0"/>
                <a:ea typeface="Arial Unicode MS" panose="020B0604020202020204" pitchFamily="34" charset="-122"/>
                <a:cs typeface="Times New Roman" panose="02020603050405020304" pitchFamily="18" charset="0"/>
              </a:rPr>
              <a:t>Weight</a:t>
            </a:r>
            <a:endParaRPr lang="zh-CN" altLang="en-US" b="1" dirty="0">
              <a:solidFill>
                <a:srgbClr val="FF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37" name="文本框 36"/>
          <p:cNvSpPr txBox="1"/>
          <p:nvPr/>
        </p:nvSpPr>
        <p:spPr>
          <a:xfrm>
            <a:off x="3893485" y="899223"/>
            <a:ext cx="1587266" cy="646331"/>
          </a:xfrm>
          <a:prstGeom prst="rect">
            <a:avLst/>
          </a:prstGeom>
          <a:noFill/>
        </p:spPr>
        <p:txBody>
          <a:bodyPr wrap="square" rtlCol="0">
            <a:spAutoFit/>
          </a:bodyPr>
          <a:lstStyle/>
          <a:p>
            <a:pPr algn="ctr"/>
            <a:r>
              <a:rPr lang="en-US" altLang="zh-CN" b="1" dirty="0">
                <a:solidFill>
                  <a:srgbClr val="FF0000"/>
                </a:solidFill>
                <a:latin typeface="Times New Roman" panose="02020603050405020304" pitchFamily="18" charset="0"/>
                <a:ea typeface="Arial Unicode MS" panose="020B0604020202020204" pitchFamily="34" charset="-122"/>
                <a:cs typeface="Times New Roman" panose="02020603050405020304" pitchFamily="18" charset="0"/>
              </a:rPr>
              <a:t>DGT </a:t>
            </a:r>
          </a:p>
          <a:p>
            <a:pPr algn="ctr"/>
            <a:r>
              <a:rPr lang="en-US" altLang="zh-CN" b="1" dirty="0">
                <a:solidFill>
                  <a:srgbClr val="FF0000"/>
                </a:solidFill>
                <a:latin typeface="Times New Roman" panose="02020603050405020304" pitchFamily="18" charset="0"/>
                <a:ea typeface="Arial Unicode MS" panose="020B0604020202020204" pitchFamily="34" charset="-122"/>
                <a:cs typeface="Times New Roman" panose="02020603050405020304" pitchFamily="18" charset="0"/>
              </a:rPr>
              <a:t>Weight</a:t>
            </a:r>
            <a:endParaRPr lang="zh-CN" altLang="en-US" b="1" dirty="0">
              <a:solidFill>
                <a:srgbClr val="FF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44" name="图片 43"/>
          <p:cNvPicPr>
            <a:picLocks noChangeAspect="1"/>
          </p:cNvPicPr>
          <p:nvPr/>
        </p:nvPicPr>
        <p:blipFill rotWithShape="1">
          <a:blip r:embed="rId3">
            <a:extLst>
              <a:ext uri="{28A0092B-C50C-407E-A947-70E740481C1C}">
                <a14:useLocalDpi xmlns:a14="http://schemas.microsoft.com/office/drawing/2010/main" val="0"/>
              </a:ext>
            </a:extLst>
          </a:blip>
          <a:srcRect t="7339"/>
          <a:stretch/>
        </p:blipFill>
        <p:spPr>
          <a:xfrm flipH="1">
            <a:off x="6835564" y="1024421"/>
            <a:ext cx="1932610" cy="1281096"/>
          </a:xfrm>
          <a:prstGeom prst="rect">
            <a:avLst/>
          </a:prstGeom>
          <a:ln>
            <a:solidFill>
              <a:schemeClr val="tx1"/>
            </a:solidFill>
          </a:ln>
        </p:spPr>
      </p:pic>
      <p:pic>
        <p:nvPicPr>
          <p:cNvPr id="45" name="图片 44"/>
          <p:cNvPicPr>
            <a:picLocks noChangeAspect="1"/>
          </p:cNvPicPr>
          <p:nvPr/>
        </p:nvPicPr>
        <p:blipFill>
          <a:blip r:embed="rId4"/>
          <a:stretch>
            <a:fillRect/>
          </a:stretch>
        </p:blipFill>
        <p:spPr>
          <a:xfrm flipH="1">
            <a:off x="6907016" y="2790044"/>
            <a:ext cx="1902664" cy="1342441"/>
          </a:xfrm>
          <a:prstGeom prst="rect">
            <a:avLst/>
          </a:prstGeom>
          <a:ln>
            <a:solidFill>
              <a:schemeClr val="tx1"/>
            </a:solidFill>
          </a:ln>
        </p:spPr>
      </p:pic>
      <p:pic>
        <p:nvPicPr>
          <p:cNvPr id="46" name="图片 45" descr="truck_crowd_ris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812" y="4356073"/>
            <a:ext cx="4376802" cy="2410734"/>
          </a:xfrm>
          <a:prstGeom prst="rect">
            <a:avLst/>
          </a:prstGeom>
        </p:spPr>
      </p:pic>
      <p:pic>
        <p:nvPicPr>
          <p:cNvPr id="47" name="图片 46" descr="truck_crowd_risk"/>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7048" y="4365364"/>
            <a:ext cx="4359936" cy="2401443"/>
          </a:xfrm>
          <a:prstGeom prst="rect">
            <a:avLst/>
          </a:prstGeom>
        </p:spPr>
      </p:pic>
      <p:sp>
        <p:nvSpPr>
          <p:cNvPr id="49" name="文本框 48"/>
          <p:cNvSpPr txBox="1"/>
          <p:nvPr/>
        </p:nvSpPr>
        <p:spPr>
          <a:xfrm>
            <a:off x="1693538" y="6429971"/>
            <a:ext cx="1587266" cy="369332"/>
          </a:xfrm>
          <a:prstGeom prst="rect">
            <a:avLst/>
          </a:prstGeom>
          <a:solidFill>
            <a:schemeClr val="bg1"/>
          </a:solidFill>
        </p:spPr>
        <p:txBody>
          <a:bodyPr wrap="square" rtlCol="0">
            <a:spAutoFit/>
          </a:bodyPr>
          <a:lstStyle/>
          <a:p>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Crowd Weight</a:t>
            </a:r>
            <a:endParaRPr lang="zh-CN" altLang="en-US" dirty="0">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50" name="文本框 49"/>
          <p:cNvSpPr txBox="1"/>
          <p:nvPr/>
        </p:nvSpPr>
        <p:spPr>
          <a:xfrm>
            <a:off x="5995860" y="6397475"/>
            <a:ext cx="1636956" cy="369332"/>
          </a:xfrm>
          <a:prstGeom prst="rect">
            <a:avLst/>
          </a:prstGeom>
          <a:solidFill>
            <a:schemeClr val="bg1"/>
          </a:solidFill>
        </p:spPr>
        <p:txBody>
          <a:bodyPr wrap="square" rtlCol="0">
            <a:spAutoFit/>
          </a:bodyPr>
          <a:lstStyle/>
          <a:p>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DGT Weight</a:t>
            </a:r>
            <a:endParaRPr lang="zh-CN" altLang="en-US" dirty="0">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50" y="1020031"/>
            <a:ext cx="4181847" cy="3220431"/>
          </a:xfrm>
          <a:prstGeom prst="rect">
            <a:avLst/>
          </a:prstGeom>
        </p:spPr>
      </p:pic>
      <p:cxnSp>
        <p:nvCxnSpPr>
          <p:cNvPr id="40" name="直接箭头连接符 39"/>
          <p:cNvCxnSpPr/>
          <p:nvPr/>
        </p:nvCxnSpPr>
        <p:spPr>
          <a:xfrm flipV="1">
            <a:off x="4193301" y="1693960"/>
            <a:ext cx="627370" cy="15676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nvCxnSpPr>
        <p:spPr>
          <a:xfrm>
            <a:off x="4257675" y="1962242"/>
            <a:ext cx="741420" cy="156271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37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1.11022E-16 -4.81481E-6 L 0.02292 0.00024 " pathEditMode="relative" rAng="0" ptsTypes="AA">
                                      <p:cBhvr>
                                        <p:cTn id="6" dur="250" fill="hold"/>
                                        <p:tgtEl>
                                          <p:spTgt spid="22"/>
                                        </p:tgtEl>
                                        <p:attrNameLst>
                                          <p:attrName>ppt_x</p:attrName>
                                          <p:attrName>ppt_y</p:attrName>
                                        </p:attrNameLst>
                                      </p:cBhvr>
                                      <p:rCtr x="1146" y="0"/>
                                    </p:animMotion>
                                  </p:childTnLst>
                                </p:cTn>
                              </p:par>
                              <p:par>
                                <p:cTn id="7" presetID="1" presetClass="entr" presetSubtype="0" fill="hold" grpId="0" nodeType="withEffect">
                                  <p:stCondLst>
                                    <p:cond delay="0"/>
                                  </p:stCondLst>
                                  <p:childTnLst>
                                    <p:set>
                                      <p:cBhvr>
                                        <p:cTn id="8" dur="1" fill="hold">
                                          <p:stCondLst>
                                            <p:cond delay="9"/>
                                          </p:stCondLst>
                                        </p:cTn>
                                        <p:tgtEl>
                                          <p:spTgt spid="23"/>
                                        </p:tgtEl>
                                        <p:attrNameLst>
                                          <p:attrName>style.visibility</p:attrName>
                                        </p:attrNameLst>
                                      </p:cBhvr>
                                      <p:to>
                                        <p:strVal val="visible"/>
                                      </p:to>
                                    </p:set>
                                  </p:childTnLst>
                                </p:cTn>
                              </p:par>
                            </p:childTnLst>
                          </p:cTn>
                        </p:par>
                        <p:par>
                          <p:cTn id="9" fill="hold">
                            <p:stCondLst>
                              <p:cond delay="250"/>
                            </p:stCondLst>
                            <p:childTnLst>
                              <p:par>
                                <p:cTn id="10" presetID="42" presetClass="path" presetSubtype="0" accel="50000" decel="50000" fill="hold" grpId="1" nodeType="afterEffect">
                                  <p:stCondLst>
                                    <p:cond delay="0"/>
                                  </p:stCondLst>
                                  <p:childTnLst>
                                    <p:animMotion origin="layout" path="M 0.02292 0.00024 L 0.02292 0.05163 " pathEditMode="relative" rAng="0" ptsTypes="AA">
                                      <p:cBhvr>
                                        <p:cTn id="11" dur="250" fill="hold"/>
                                        <p:tgtEl>
                                          <p:spTgt spid="22"/>
                                        </p:tgtEl>
                                        <p:attrNameLst>
                                          <p:attrName>ppt_x</p:attrName>
                                          <p:attrName>ppt_y</p:attrName>
                                        </p:attrNameLst>
                                      </p:cBhvr>
                                      <p:rCtr x="0" y="2569"/>
                                    </p:animMotion>
                                  </p:childTnLst>
                                </p:cTn>
                              </p:par>
                              <p:par>
                                <p:cTn id="12" presetID="1" presetClass="entr" presetSubtype="0"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childTnLst>
                          </p:cTn>
                        </p:par>
                        <p:par>
                          <p:cTn id="14" fill="hold">
                            <p:stCondLst>
                              <p:cond delay="500"/>
                            </p:stCondLst>
                            <p:childTnLst>
                              <p:par>
                                <p:cTn id="15" presetID="42" presetClass="path" presetSubtype="0" accel="50000" decel="50000" fill="hold" grpId="2" nodeType="afterEffect">
                                  <p:stCondLst>
                                    <p:cond delay="0"/>
                                  </p:stCondLst>
                                  <p:childTnLst>
                                    <p:animMotion origin="layout" path="M 0.02292 0.05163 L 0.02292 0.10556 " pathEditMode="relative" rAng="0" ptsTypes="AA">
                                      <p:cBhvr>
                                        <p:cTn id="16" dur="250" fill="hold"/>
                                        <p:tgtEl>
                                          <p:spTgt spid="22"/>
                                        </p:tgtEl>
                                        <p:attrNameLst>
                                          <p:attrName>ppt_x</p:attrName>
                                          <p:attrName>ppt_y</p:attrName>
                                        </p:attrNameLst>
                                      </p:cBhvr>
                                      <p:rCtr x="0" y="2685"/>
                                    </p:animMotion>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par>
                          <p:cTn id="19" fill="hold">
                            <p:stCondLst>
                              <p:cond delay="750"/>
                            </p:stCondLst>
                            <p:childTnLst>
                              <p:par>
                                <p:cTn id="20" presetID="42" presetClass="path" presetSubtype="0" accel="50000" decel="50000" fill="hold" grpId="3" nodeType="afterEffect">
                                  <p:stCondLst>
                                    <p:cond delay="0"/>
                                  </p:stCondLst>
                                  <p:childTnLst>
                                    <p:animMotion origin="layout" path="M 0.02292 0.10556 L 0.02292 0.05163 " pathEditMode="relative" rAng="0" ptsTypes="AA">
                                      <p:cBhvr>
                                        <p:cTn id="21" dur="250" fill="hold"/>
                                        <p:tgtEl>
                                          <p:spTgt spid="22"/>
                                        </p:tgtEl>
                                        <p:attrNameLst>
                                          <p:attrName>ppt_x</p:attrName>
                                          <p:attrName>ppt_y</p:attrName>
                                        </p:attrNameLst>
                                      </p:cBhvr>
                                      <p:rCtr x="0" y="-2708"/>
                                    </p:animMotion>
                                  </p:childTnLst>
                                </p:cTn>
                              </p:par>
                              <p:par>
                                <p:cTn id="22" presetID="1"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par>
                          <p:cTn id="24" fill="hold">
                            <p:stCondLst>
                              <p:cond delay="1000"/>
                            </p:stCondLst>
                            <p:childTnLst>
                              <p:par>
                                <p:cTn id="25" presetID="1" presetClass="exit" presetSubtype="0" fill="hold" grpId="1" nodeType="afterEffect">
                                  <p:stCondLst>
                                    <p:cond delay="0"/>
                                  </p:stCondLst>
                                  <p:childTnLst>
                                    <p:set>
                                      <p:cBhvr>
                                        <p:cTn id="26" dur="1" fill="hold">
                                          <p:stCondLst>
                                            <p:cond delay="0"/>
                                          </p:stCondLst>
                                        </p:cTn>
                                        <p:tgtEl>
                                          <p:spTgt spid="25"/>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par>
                          <p:cTn id="29" fill="hold">
                            <p:stCondLst>
                              <p:cond delay="1000"/>
                            </p:stCondLst>
                            <p:childTnLst>
                              <p:par>
                                <p:cTn id="30" presetID="42" presetClass="path" presetSubtype="0" accel="50000" decel="50000" fill="hold" grpId="4" nodeType="afterEffect">
                                  <p:stCondLst>
                                    <p:cond delay="0"/>
                                  </p:stCondLst>
                                  <p:childTnLst>
                                    <p:animMotion origin="layout" path="M 0.02292 0.05163 L 0.0526 0.05163 " pathEditMode="relative" rAng="0" ptsTypes="AA">
                                      <p:cBhvr>
                                        <p:cTn id="31" dur="250" fill="hold"/>
                                        <p:tgtEl>
                                          <p:spTgt spid="22"/>
                                        </p:tgtEl>
                                        <p:attrNameLst>
                                          <p:attrName>ppt_x</p:attrName>
                                          <p:attrName>ppt_y</p:attrName>
                                        </p:attrNameLst>
                                      </p:cBhvr>
                                      <p:rCtr x="1476" y="0"/>
                                    </p:animMotion>
                                  </p:childTnLst>
                                </p:cTn>
                              </p:par>
                            </p:childTnLst>
                          </p:cTn>
                        </p:par>
                        <p:par>
                          <p:cTn id="32" fill="hold">
                            <p:stCondLst>
                              <p:cond delay="1250"/>
                            </p:stCondLst>
                            <p:childTnLst>
                              <p:par>
                                <p:cTn id="33" presetID="1" presetClass="entr" presetSubtype="0"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par>
                          <p:cTn id="35" fill="hold">
                            <p:stCondLst>
                              <p:cond delay="1250"/>
                            </p:stCondLst>
                            <p:childTnLst>
                              <p:par>
                                <p:cTn id="36" presetID="42" presetClass="path" presetSubtype="0" accel="50000" decel="50000" fill="hold" grpId="5" nodeType="afterEffect">
                                  <p:stCondLst>
                                    <p:cond delay="0"/>
                                  </p:stCondLst>
                                  <p:childTnLst>
                                    <p:animMotion origin="layout" path="M 0.0526 0.05163 L 0.10538 0.04931 " pathEditMode="relative" rAng="0" ptsTypes="AA">
                                      <p:cBhvr>
                                        <p:cTn id="37" dur="250" fill="hold"/>
                                        <p:tgtEl>
                                          <p:spTgt spid="22"/>
                                        </p:tgtEl>
                                        <p:attrNameLst>
                                          <p:attrName>ppt_x</p:attrName>
                                          <p:attrName>ppt_y</p:attrName>
                                        </p:attrNameLst>
                                      </p:cBhvr>
                                      <p:rCtr x="2639" y="-116"/>
                                    </p:animMotion>
                                  </p:childTnLst>
                                </p:cTn>
                              </p:par>
                            </p:childTnLst>
                          </p:cTn>
                        </p:par>
                        <p:par>
                          <p:cTn id="38" fill="hold">
                            <p:stCondLst>
                              <p:cond delay="1500"/>
                            </p:stCondLst>
                            <p:childTnLst>
                              <p:par>
                                <p:cTn id="39" presetID="1" presetClass="entr" presetSubtype="0"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par>
                          <p:cTn id="41" fill="hold">
                            <p:stCondLst>
                              <p:cond delay="1500"/>
                            </p:stCondLst>
                            <p:childTnLst>
                              <p:par>
                                <p:cTn id="42" presetID="0" presetClass="path" presetSubtype="0" accel="50000" decel="50000" fill="hold" grpId="0" nodeType="afterEffect">
                                  <p:stCondLst>
                                    <p:cond delay="0"/>
                                  </p:stCondLst>
                                  <p:childTnLst>
                                    <p:animMotion origin="layout" path="M -4.16667E-6 1.48148E-6 L -4.16667E-6 0.00023 C 0.00313 -0.00116 0.00678 -0.00232 0.01042 -0.00301 C 0.02605 -0.00648 0.01528 -0.00255 0.02414 -0.00556 C 0.03108 -0.00556 0.03837 -0.00533 0.04497 -0.00463 C 0.05018 -0.00371 0.04775 -0.00278 0.04601 -0.00162 L 0.08334 -0.00556 L 0.08577 0.03958 " pathEditMode="relative" rAng="0" ptsTypes="AAAAAAAA">
                                      <p:cBhvr>
                                        <p:cTn id="43" dur="2500" fill="hold"/>
                                        <p:tgtEl>
                                          <p:spTgt spid="31"/>
                                        </p:tgtEl>
                                        <p:attrNameLst>
                                          <p:attrName>ppt_x</p:attrName>
                                          <p:attrName>ppt_y</p:attrName>
                                        </p:attrNameLst>
                                      </p:cBhvr>
                                      <p:rCtr x="4288" y="1690"/>
                                    </p:animMotion>
                                  </p:childTnLst>
                                </p:cTn>
                              </p:par>
                            </p:childTnLst>
                          </p:cTn>
                        </p:par>
                        <p:par>
                          <p:cTn id="44" fill="hold">
                            <p:stCondLst>
                              <p:cond delay="4000"/>
                            </p:stCondLst>
                            <p:childTnLst>
                              <p:par>
                                <p:cTn id="45" presetID="1" presetClass="entr" presetSubtype="0"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2" grpId="2" animBg="1"/>
      <p:bldP spid="22" grpId="3" animBg="1"/>
      <p:bldP spid="22" grpId="4" animBg="1"/>
      <p:bldP spid="22" grpId="5" animBg="1"/>
      <p:bldP spid="23" grpId="0"/>
      <p:bldP spid="24" grpId="0"/>
      <p:bldP spid="25" grpId="0"/>
      <p:bldP spid="25" grpId="1"/>
      <p:bldP spid="26" grpId="0"/>
      <p:bldP spid="27" grpId="0"/>
      <p:bldP spid="28" grpId="0"/>
      <p:bldP spid="29" grpId="0"/>
      <p:bldP spid="31" grpId="0" animBg="1"/>
      <p:bldP spid="32" grpId="0"/>
      <p:bldP spid="33" grpId="0"/>
      <p:bldP spid="34"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图片 122" descr="truck_crowd_ris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408" y="1544566"/>
            <a:ext cx="2204643" cy="1214314"/>
          </a:xfrm>
          <a:prstGeom prst="rect">
            <a:avLst/>
          </a:prstGeom>
        </p:spPr>
      </p:pic>
      <p:pic>
        <p:nvPicPr>
          <p:cNvPr id="126" name="图片 125" descr="truck_crowd_ris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408" y="3494826"/>
            <a:ext cx="2204643" cy="1214313"/>
          </a:xfrm>
          <a:prstGeom prst="rect">
            <a:avLst/>
          </a:prstGeom>
        </p:spPr>
      </p:pic>
      <p:sp>
        <p:nvSpPr>
          <p:cNvPr id="128" name="矩形 127"/>
          <p:cNvSpPr/>
          <p:nvPr/>
        </p:nvSpPr>
        <p:spPr>
          <a:xfrm>
            <a:off x="240749" y="4783365"/>
            <a:ext cx="2325695" cy="1477328"/>
          </a:xfrm>
          <a:prstGeom prst="rect">
            <a:avLst/>
          </a:prstGeom>
        </p:spPr>
        <p:txBody>
          <a:bodyPr wrap="square">
            <a:spAutoFit/>
          </a:bodyPr>
          <a:lstStyle/>
          <a:p>
            <a:pPr algn="ctr"/>
            <a:r>
              <a:rPr lang="en-US" altLang="zh-CN"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The population in Beijing is more than 20 millions, but the DGTs in our Beijing data set is only 3,790</a:t>
            </a:r>
            <a:r>
              <a:rPr lang="en-US" altLang="zh-CN" dirty="0">
                <a:solidFill>
                  <a:srgbClr val="C00000"/>
                </a:solidFill>
                <a:latin typeface="Times New Roman" panose="02020603050405020304" pitchFamily="18" charset="0"/>
                <a:cs typeface="Times New Roman" panose="02020603050405020304" pitchFamily="18" charset="0"/>
              </a:rPr>
              <a:t>.</a:t>
            </a:r>
            <a:endParaRPr lang="zh-CN" altLang="en-US" dirty="0">
              <a:solidFill>
                <a:srgbClr val="C00000"/>
              </a:solidFill>
              <a:latin typeface="Times New Roman" panose="02020603050405020304" pitchFamily="18" charset="0"/>
              <a:cs typeface="Times New Roman" panose="02020603050405020304" pitchFamily="18" charset="0"/>
            </a:endParaRPr>
          </a:p>
        </p:txBody>
      </p:sp>
      <p:sp>
        <p:nvSpPr>
          <p:cNvPr id="129" name="文本框 128"/>
          <p:cNvSpPr txBox="1"/>
          <p:nvPr/>
        </p:nvSpPr>
        <p:spPr>
          <a:xfrm>
            <a:off x="496329" y="2922003"/>
            <a:ext cx="1828800" cy="369332"/>
          </a:xfrm>
          <a:prstGeom prst="rect">
            <a:avLst/>
          </a:prstGeom>
          <a:noFill/>
        </p:spPr>
        <p:txBody>
          <a:bodyPr wrap="square" rtlCol="0">
            <a:spAutoFit/>
          </a:bodyPr>
          <a:lstStyle/>
          <a:p>
            <a:pPr algn="ct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Different scales</a:t>
            </a:r>
            <a:endParaRPr lang="zh-CN" altLang="en-US" dirty="0">
              <a:latin typeface="Times New Roman" panose="02020603050405020304" pitchFamily="18" charset="0"/>
              <a:ea typeface="Arial Unicode MS" panose="020B0604020202020204" pitchFamily="34" charset="-122"/>
              <a:cs typeface="Times New Roman" panose="02020603050405020304" pitchFamily="18" charset="0"/>
            </a:endParaRPr>
          </a:p>
        </p:txBody>
      </p:sp>
      <p:cxnSp>
        <p:nvCxnSpPr>
          <p:cNvPr id="130" name="直接箭头连接符 129"/>
          <p:cNvCxnSpPr>
            <a:stCxn id="129" idx="0"/>
          </p:cNvCxnSpPr>
          <p:nvPr/>
        </p:nvCxnSpPr>
        <p:spPr>
          <a:xfrm flipV="1">
            <a:off x="1410729" y="2773250"/>
            <a:ext cx="0" cy="1487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1" name="直接箭头连接符 130"/>
          <p:cNvCxnSpPr>
            <a:stCxn id="129" idx="2"/>
          </p:cNvCxnSpPr>
          <p:nvPr/>
        </p:nvCxnSpPr>
        <p:spPr>
          <a:xfrm>
            <a:off x="1410729" y="3291335"/>
            <a:ext cx="0" cy="1589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2" name="图片 131" descr="屏幕剪辑"/>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90995" y="2041440"/>
            <a:ext cx="3057074" cy="579977"/>
          </a:xfrm>
          <a:prstGeom prst="rect">
            <a:avLst/>
          </a:prstGeom>
          <a:ln>
            <a:solidFill>
              <a:schemeClr val="tx1"/>
            </a:solidFill>
          </a:ln>
        </p:spPr>
      </p:pic>
      <p:pic>
        <p:nvPicPr>
          <p:cNvPr id="133" name="图片 132" descr="屏幕剪辑"/>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90994" y="3103948"/>
            <a:ext cx="3371275" cy="379154"/>
          </a:xfrm>
          <a:prstGeom prst="rect">
            <a:avLst/>
          </a:prstGeom>
          <a:ln>
            <a:solidFill>
              <a:schemeClr val="tx1"/>
            </a:solidFill>
          </a:ln>
        </p:spPr>
      </p:pic>
      <p:sp>
        <p:nvSpPr>
          <p:cNvPr id="134" name="矩形 133"/>
          <p:cNvSpPr/>
          <p:nvPr/>
        </p:nvSpPr>
        <p:spPr>
          <a:xfrm>
            <a:off x="3081794" y="2027971"/>
            <a:ext cx="1100714" cy="110071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35" name="文本框 134"/>
              <p:cNvSpPr txBox="1"/>
              <p:nvPr/>
            </p:nvSpPr>
            <p:spPr>
              <a:xfrm>
                <a:off x="3105214" y="2317268"/>
                <a:ext cx="1229234" cy="523220"/>
              </a:xfrm>
              <a:prstGeom prst="rect">
                <a:avLst/>
              </a:prstGeom>
            </p:spPr>
            <p:txBody>
              <a:bodyPr wrap="square" rtlCol="0">
                <a:spAutoFit/>
              </a:bodyPr>
              <a:lstStyle/>
              <a:p>
                <a:r>
                  <a:rPr lang="en-US" altLang="zh-CN" sz="1400" dirty="0"/>
                  <a:t>Crowd</a:t>
                </a:r>
                <a:r>
                  <a:rPr lang="zh-CN" altLang="en-US" sz="1400" dirty="0"/>
                  <a:t>：</a:t>
                </a:r>
                <a14:m>
                  <m:oMath xmlns:m="http://schemas.openxmlformats.org/officeDocument/2006/math">
                    <m:sSup>
                      <m:sSupPr>
                        <m:ctrlPr>
                          <a:rPr lang="en-US" altLang="zh-CN" sz="1400" i="1" smtClean="0">
                            <a:latin typeface="Cambria Math" panose="02040503050406030204" pitchFamily="18" charset="0"/>
                          </a:rPr>
                        </m:ctrlPr>
                      </m:sSupPr>
                      <m:e>
                        <m:r>
                          <a:rPr lang="en-US" altLang="zh-CN" sz="1400" i="1">
                            <a:latin typeface="Cambria Math" panose="02040503050406030204" pitchFamily="18" charset="0"/>
                          </a:rPr>
                          <m:t>1</m:t>
                        </m:r>
                        <m:r>
                          <a:rPr lang="en-US" altLang="zh-CN" sz="1400" i="1" smtClean="0">
                            <a:latin typeface="Cambria Math" panose="02040503050406030204" pitchFamily="18" charset="0"/>
                          </a:rPr>
                          <m:t>0</m:t>
                        </m:r>
                      </m:e>
                      <m:sup>
                        <m:r>
                          <a:rPr lang="en-US" altLang="zh-CN" sz="1400" i="1">
                            <a:latin typeface="Cambria Math" panose="02040503050406030204" pitchFamily="18" charset="0"/>
                          </a:rPr>
                          <m:t>3</m:t>
                        </m:r>
                      </m:sup>
                    </m:sSup>
                  </m:oMath>
                </a14:m>
                <a:endParaRPr lang="en-US" altLang="zh-CN" sz="1400" dirty="0"/>
              </a:p>
              <a:p>
                <a:r>
                  <a:rPr lang="en-US" altLang="zh-CN" sz="1400" dirty="0"/>
                  <a:t>DGT</a:t>
                </a:r>
                <a:r>
                  <a:rPr lang="zh-CN" altLang="en-US" sz="1400" dirty="0"/>
                  <a:t>：</a:t>
                </a:r>
                <a14:m>
                  <m:oMath xmlns:m="http://schemas.openxmlformats.org/officeDocument/2006/math">
                    <m:sSup>
                      <m:sSupPr>
                        <m:ctrlPr>
                          <a:rPr lang="en-US" altLang="zh-CN" sz="1400" i="1">
                            <a:latin typeface="Cambria Math" panose="02040503050406030204" pitchFamily="18" charset="0"/>
                          </a:rPr>
                        </m:ctrlPr>
                      </m:sSupPr>
                      <m:e>
                        <m:r>
                          <a:rPr lang="en-US" altLang="zh-CN" sz="1400" i="1">
                            <a:latin typeface="Cambria Math" panose="02040503050406030204" pitchFamily="18" charset="0"/>
                          </a:rPr>
                          <m:t>10</m:t>
                        </m:r>
                      </m:e>
                      <m:sup>
                        <m:r>
                          <a:rPr lang="en-US" altLang="zh-CN" sz="1400" i="1" smtClean="0">
                            <a:latin typeface="Cambria Math" panose="02040503050406030204" pitchFamily="18" charset="0"/>
                          </a:rPr>
                          <m:t>1</m:t>
                        </m:r>
                      </m:sup>
                    </m:sSup>
                  </m:oMath>
                </a14:m>
                <a:endParaRPr lang="zh-CN" altLang="en-US" sz="1400" dirty="0"/>
              </a:p>
            </p:txBody>
          </p:sp>
        </mc:Choice>
        <mc:Fallback xmlns="">
          <p:sp>
            <p:nvSpPr>
              <p:cNvPr id="135" name="文本框 134"/>
              <p:cNvSpPr txBox="1">
                <a:spLocks noRot="1" noChangeAspect="1" noMove="1" noResize="1" noEditPoints="1" noAdjustHandles="1" noChangeArrowheads="1" noChangeShapeType="1" noTextEdit="1"/>
              </p:cNvSpPr>
              <p:nvPr/>
            </p:nvSpPr>
            <p:spPr>
              <a:xfrm>
                <a:off x="3105214" y="2317268"/>
                <a:ext cx="1229234" cy="523220"/>
              </a:xfrm>
              <a:prstGeom prst="rect">
                <a:avLst/>
              </a:prstGeom>
              <a:blipFill rotWithShape="0">
                <a:blip r:embed="rId8"/>
                <a:stretch>
                  <a:fillRect l="-1485" t="-4651" b="-1279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6" name="文本框 135"/>
              <p:cNvSpPr txBox="1"/>
              <p:nvPr/>
            </p:nvSpPr>
            <p:spPr>
              <a:xfrm>
                <a:off x="2765910" y="3801671"/>
                <a:ext cx="1970141" cy="3971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𝑧𝑜𝑛𝑒</m:t>
                          </m:r>
                        </m:e>
                        <m:sub>
                          <m:r>
                            <a:rPr lang="en-US" altLang="zh-CN" b="0" i="1" smtClean="0">
                              <a:latin typeface="Cambria Math" panose="02040503050406030204" pitchFamily="18" charset="0"/>
                            </a:rPr>
                            <m:t>𝑖𝑗</m:t>
                          </m:r>
                        </m:sub>
                      </m:sSub>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10</m:t>
                          </m:r>
                        </m:e>
                        <m:sup>
                          <m:r>
                            <a:rPr lang="en-US" altLang="zh-CN" b="0" i="1" smtClean="0">
                              <a:latin typeface="Cambria Math" panose="02040503050406030204" pitchFamily="18" charset="0"/>
                            </a:rPr>
                            <m:t>1</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10</m:t>
                          </m:r>
                        </m:e>
                        <m:sup>
                          <m:r>
                            <a:rPr lang="en-US" altLang="zh-CN" b="0" i="1" smtClean="0">
                              <a:latin typeface="Cambria Math" panose="02040503050406030204" pitchFamily="18" charset="0"/>
                            </a:rPr>
                            <m:t>3</m:t>
                          </m:r>
                        </m:sup>
                      </m:sSup>
                      <m:r>
                        <a:rPr lang="en-US" altLang="zh-CN" b="0" i="1" smtClean="0">
                          <a:latin typeface="Cambria Math" panose="02040503050406030204" pitchFamily="18" charset="0"/>
                        </a:rPr>
                        <m:t>)</m:t>
                      </m:r>
                    </m:oMath>
                  </m:oMathPara>
                </a14:m>
                <a:endParaRPr lang="zh-CN" altLang="en-US" dirty="0"/>
              </a:p>
            </p:txBody>
          </p:sp>
        </mc:Choice>
        <mc:Fallback xmlns="">
          <p:sp>
            <p:nvSpPr>
              <p:cNvPr id="136" name="文本框 135"/>
              <p:cNvSpPr txBox="1">
                <a:spLocks noRot="1" noChangeAspect="1" noMove="1" noResize="1" noEditPoints="1" noAdjustHandles="1" noChangeArrowheads="1" noChangeShapeType="1" noTextEdit="1"/>
              </p:cNvSpPr>
              <p:nvPr/>
            </p:nvSpPr>
            <p:spPr>
              <a:xfrm>
                <a:off x="2765910" y="3801671"/>
                <a:ext cx="1970141" cy="397160"/>
              </a:xfrm>
              <a:prstGeom prst="rect">
                <a:avLst/>
              </a:prstGeom>
              <a:blipFill rotWithShape="0">
                <a:blip r:embed="rId9"/>
                <a:stretch>
                  <a:fillRect b="-7692"/>
                </a:stretch>
              </a:blipFill>
            </p:spPr>
            <p:txBody>
              <a:bodyPr/>
              <a:lstStyle/>
              <a:p>
                <a:r>
                  <a:rPr lang="zh-CN" altLang="en-US">
                    <a:noFill/>
                  </a:rPr>
                  <a:t> </a:t>
                </a:r>
              </a:p>
            </p:txBody>
          </p:sp>
        </mc:Fallback>
      </mc:AlternateContent>
      <p:sp>
        <p:nvSpPr>
          <p:cNvPr id="137" name="文本框 136"/>
          <p:cNvSpPr txBox="1"/>
          <p:nvPr/>
        </p:nvSpPr>
        <p:spPr>
          <a:xfrm>
            <a:off x="5379192" y="1607672"/>
            <a:ext cx="3260063" cy="369332"/>
          </a:xfrm>
          <a:prstGeom prst="rect">
            <a:avLst/>
          </a:prstGeom>
          <a:noFill/>
        </p:spPr>
        <p:txBody>
          <a:bodyPr wrap="square" rtlCol="0">
            <a:spAutoFit/>
          </a:bodyPr>
          <a:lstStyle/>
          <a:p>
            <a:r>
              <a:rPr lang="en-US" altLang="zh-CN" dirty="0" err="1">
                <a:latin typeface="Times New Roman" panose="02020603050405020304" pitchFamily="18" charset="0"/>
                <a:ea typeface="Arial Unicode MS" panose="020B0604020202020204" pitchFamily="34" charset="-122"/>
                <a:cs typeface="Times New Roman" panose="02020603050405020304" pitchFamily="18" charset="0"/>
              </a:rPr>
              <a:t>Mahalanobis</a:t>
            </a: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 distance:</a:t>
            </a:r>
            <a:endParaRPr lang="zh-CN" altLang="en-US" dirty="0">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38" name="矩形 137"/>
          <p:cNvSpPr/>
          <p:nvPr/>
        </p:nvSpPr>
        <p:spPr>
          <a:xfrm>
            <a:off x="5379192" y="2714369"/>
            <a:ext cx="1396729" cy="400110"/>
          </a:xfrm>
          <a:prstGeom prst="rect">
            <a:avLst/>
          </a:prstGeom>
        </p:spPr>
        <p:txBody>
          <a:bodyPr wrap="none">
            <a:spAutoFit/>
          </a:bodyPr>
          <a:lstStyle/>
          <a:p>
            <a:r>
              <a:rPr lang="en-US" altLang="zh-CN" sz="2000" b="1" dirty="0">
                <a:solidFill>
                  <a:srgbClr val="FF0000"/>
                </a:solidFill>
                <a:latin typeface="Times New Roman" panose="02020603050405020304" pitchFamily="18" charset="0"/>
                <a:cs typeface="Times New Roman" panose="02020603050405020304" pitchFamily="18" charset="0"/>
              </a:rPr>
              <a:t>Risk score:</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9" name="文本框 138"/>
              <p:cNvSpPr txBox="1"/>
              <p:nvPr/>
            </p:nvSpPr>
            <p:spPr>
              <a:xfrm>
                <a:off x="2975586" y="3087326"/>
                <a:ext cx="1404594" cy="72590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𝑑</m:t>
                          </m:r>
                        </m:e>
                        <m:sub>
                          <m:r>
                            <a:rPr lang="en-US" altLang="zh-CN" b="0" i="1" smtClean="0">
                              <a:latin typeface="Cambria Math" panose="02040503050406030204" pitchFamily="18" charset="0"/>
                            </a:rPr>
                            <m:t>𝑖𝑗</m:t>
                          </m:r>
                        </m:sub>
                      </m:sSub>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10</m:t>
                          </m:r>
                        </m:e>
                        <m:sup>
                          <m:r>
                            <a:rPr lang="en-US" altLang="zh-CN" b="0" i="1" smtClean="0">
                              <a:latin typeface="Cambria Math" panose="02040503050406030204" pitchFamily="18" charset="0"/>
                            </a:rPr>
                            <m:t>1</m:t>
                          </m:r>
                        </m:sup>
                      </m:sSup>
                    </m:oMath>
                  </m:oMathPara>
                </a14:m>
                <a:endParaRPr lang="en-US" altLang="zh-CN" b="0" dirty="0"/>
              </a:p>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𝑐</m:t>
                          </m:r>
                        </m:e>
                        <m:sub>
                          <m:r>
                            <a:rPr lang="en-US" altLang="zh-CN" b="0" i="1" smtClean="0">
                              <a:latin typeface="Cambria Math" panose="02040503050406030204" pitchFamily="18" charset="0"/>
                            </a:rPr>
                            <m:t>𝑖𝑗</m:t>
                          </m:r>
                        </m:sub>
                      </m:sSub>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10</m:t>
                          </m:r>
                        </m:e>
                        <m:sup>
                          <m:r>
                            <a:rPr lang="en-US" altLang="zh-CN" b="0" i="1" smtClean="0">
                              <a:latin typeface="Cambria Math" panose="02040503050406030204" pitchFamily="18" charset="0"/>
                            </a:rPr>
                            <m:t>3</m:t>
                          </m:r>
                        </m:sup>
                      </m:sSup>
                    </m:oMath>
                  </m:oMathPara>
                </a14:m>
                <a:endParaRPr lang="zh-CN" altLang="en-US" dirty="0"/>
              </a:p>
            </p:txBody>
          </p:sp>
        </mc:Choice>
        <mc:Fallback xmlns="">
          <p:sp>
            <p:nvSpPr>
              <p:cNvPr id="139" name="文本框 138"/>
              <p:cNvSpPr txBox="1">
                <a:spLocks noRot="1" noChangeAspect="1" noMove="1" noResize="1" noEditPoints="1" noAdjustHandles="1" noChangeArrowheads="1" noChangeShapeType="1" noTextEdit="1"/>
              </p:cNvSpPr>
              <p:nvPr/>
            </p:nvSpPr>
            <p:spPr>
              <a:xfrm>
                <a:off x="2975586" y="3087326"/>
                <a:ext cx="1404594" cy="725904"/>
              </a:xfrm>
              <a:prstGeom prst="rect">
                <a:avLst/>
              </a:prstGeom>
              <a:blipFill rotWithShape="0">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0" name="矩形 139"/>
              <p:cNvSpPr/>
              <p:nvPr/>
            </p:nvSpPr>
            <p:spPr>
              <a:xfrm>
                <a:off x="3198891" y="1586010"/>
                <a:ext cx="866519"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𝑧𝑜𝑛𝑒</m:t>
                          </m:r>
                        </m:e>
                        <m:sub>
                          <m:r>
                            <a:rPr lang="en-US" altLang="zh-CN" i="1">
                              <a:latin typeface="Cambria Math" panose="02040503050406030204" pitchFamily="18" charset="0"/>
                            </a:rPr>
                            <m:t>𝑖𝑗</m:t>
                          </m:r>
                        </m:sub>
                      </m:sSub>
                    </m:oMath>
                  </m:oMathPara>
                </a14:m>
                <a:endParaRPr lang="zh-CN" altLang="en-US" dirty="0"/>
              </a:p>
            </p:txBody>
          </p:sp>
        </mc:Choice>
        <mc:Fallback xmlns="">
          <p:sp>
            <p:nvSpPr>
              <p:cNvPr id="140" name="矩形 139"/>
              <p:cNvSpPr>
                <a:spLocks noRot="1" noChangeAspect="1" noMove="1" noResize="1" noEditPoints="1" noAdjustHandles="1" noChangeArrowheads="1" noChangeShapeType="1" noTextEdit="1"/>
              </p:cNvSpPr>
              <p:nvPr/>
            </p:nvSpPr>
            <p:spPr>
              <a:xfrm>
                <a:off x="3198891" y="1586010"/>
                <a:ext cx="866519" cy="391646"/>
              </a:xfrm>
              <a:prstGeom prst="rect">
                <a:avLst/>
              </a:prstGeom>
              <a:blipFill rotWithShape="0">
                <a:blip r:embed="rId11"/>
                <a:stretch>
                  <a:fillRect b="-9375"/>
                </a:stretch>
              </a:blipFill>
            </p:spPr>
            <p:txBody>
              <a:bodyPr/>
              <a:lstStyle/>
              <a:p>
                <a:r>
                  <a:rPr lang="zh-CN" altLang="en-US">
                    <a:noFill/>
                  </a:rPr>
                  <a:t> </a:t>
                </a:r>
              </a:p>
            </p:txBody>
          </p:sp>
        </mc:Fallback>
      </mc:AlternateContent>
      <p:cxnSp>
        <p:nvCxnSpPr>
          <p:cNvPr id="141" name="直接箭头连接符 140"/>
          <p:cNvCxnSpPr>
            <a:endCxn id="134" idx="1"/>
          </p:cNvCxnSpPr>
          <p:nvPr/>
        </p:nvCxnSpPr>
        <p:spPr>
          <a:xfrm>
            <a:off x="721217" y="1928356"/>
            <a:ext cx="2360577" cy="649972"/>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直接箭头连接符 141"/>
          <p:cNvCxnSpPr>
            <a:endCxn id="134" idx="1"/>
          </p:cNvCxnSpPr>
          <p:nvPr/>
        </p:nvCxnSpPr>
        <p:spPr>
          <a:xfrm flipV="1">
            <a:off x="763352" y="2578328"/>
            <a:ext cx="2318442" cy="1222793"/>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直接箭头连接符 142"/>
          <p:cNvCxnSpPr>
            <a:stCxn id="135" idx="3"/>
          </p:cNvCxnSpPr>
          <p:nvPr/>
        </p:nvCxnSpPr>
        <p:spPr>
          <a:xfrm flipV="1">
            <a:off x="4334448" y="2578328"/>
            <a:ext cx="730292" cy="55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直接箭头连接符 143"/>
          <p:cNvCxnSpPr/>
          <p:nvPr/>
        </p:nvCxnSpPr>
        <p:spPr>
          <a:xfrm>
            <a:off x="6016590" y="3681679"/>
            <a:ext cx="9330" cy="703669"/>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8" name="矩形 147"/>
          <p:cNvSpPr/>
          <p:nvPr/>
        </p:nvSpPr>
        <p:spPr>
          <a:xfrm>
            <a:off x="2566444" y="876589"/>
            <a:ext cx="4418282" cy="461665"/>
          </a:xfrm>
          <a:prstGeom prst="rect">
            <a:avLst/>
          </a:prstGeom>
          <a:noFill/>
        </p:spPr>
        <p:txBody>
          <a:bodyPr wrap="square" rtlCol="0">
            <a:spAutoFit/>
          </a:bodyPr>
          <a:lstStyle/>
          <a:p>
            <a:r>
              <a:rPr lang="en-US" altLang="zh-CN" sz="2400" b="1" dirty="0" err="1">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Mahalanobis</a:t>
            </a:r>
            <a:r>
              <a:rPr lang="en-US" altLang="zh-CN" sz="2400" b="1"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 distance using</a:t>
            </a:r>
            <a:endParaRPr lang="zh-CN" altLang="en-US" sz="2400" b="1"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49" name="标题 1"/>
          <p:cNvSpPr txBox="1">
            <a:spLocks/>
          </p:cNvSpPr>
          <p:nvPr/>
        </p:nvSpPr>
        <p:spPr>
          <a:xfrm>
            <a:off x="297486" y="29173"/>
            <a:ext cx="4020623" cy="70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defRPr>
            </a:lvl1pPr>
          </a:lstStyle>
          <a:p>
            <a:r>
              <a:rPr lang="en-US" altLang="zh-CN" sz="2800" dirty="0"/>
              <a:t>Data Fusion</a:t>
            </a:r>
          </a:p>
        </p:txBody>
      </p:sp>
      <p:pic>
        <p:nvPicPr>
          <p:cNvPr id="26" name="图片 25" descr="屏幕剪辑"/>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r="13424"/>
          <a:stretch/>
        </p:blipFill>
        <p:spPr>
          <a:xfrm>
            <a:off x="2757795" y="4321677"/>
            <a:ext cx="4167261" cy="2570093"/>
          </a:xfrm>
          <a:prstGeom prst="rect">
            <a:avLst/>
          </a:prstGeom>
        </p:spPr>
      </p:pic>
      <p:sp>
        <p:nvSpPr>
          <p:cNvPr id="145" name="矩形 144"/>
          <p:cNvSpPr/>
          <p:nvPr/>
        </p:nvSpPr>
        <p:spPr>
          <a:xfrm>
            <a:off x="6897841" y="4857278"/>
            <a:ext cx="2112047" cy="923330"/>
          </a:xfrm>
          <a:prstGeom prst="rect">
            <a:avLst/>
          </a:prstGeom>
          <a:solidFill>
            <a:srgbClr val="FFFF00"/>
          </a:solidFill>
        </p:spPr>
        <p:txBody>
          <a:bodyPr wrap="square">
            <a:spAutoFit/>
          </a:bodyPr>
          <a:lstStyle/>
          <a:p>
            <a:pPr algn="just"/>
            <a:r>
              <a:rPr lang="en-US" altLang="zh-CN" b="1" dirty="0">
                <a:solidFill>
                  <a:srgbClr val="FF0000"/>
                </a:solidFill>
                <a:latin typeface="Times New Roman" panose="02020603050405020304" pitchFamily="18" charset="0"/>
                <a:ea typeface="Arial Unicode MS" panose="020B0604020202020204" pitchFamily="34" charset="-122"/>
                <a:cs typeface="Times New Roman" panose="02020603050405020304" pitchFamily="18" charset="0"/>
              </a:rPr>
              <a:t>Risky Zone:</a:t>
            </a:r>
            <a:r>
              <a:rPr lang="en-US" altLang="zh-CN" b="1" dirty="0">
                <a:latin typeface="Times New Roman" panose="02020603050405020304" pitchFamily="18" charset="0"/>
                <a:ea typeface="Arial Unicode MS" panose="020B0604020202020204" pitchFamily="34" charset="-122"/>
                <a:cs typeface="Times New Roman" panose="02020603050405020304" pitchFamily="18" charset="0"/>
              </a:rPr>
              <a:t> </a:t>
            </a:r>
          </a:p>
          <a:p>
            <a:pPr algn="just"/>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(90% upper quantile of all the risk scores)</a:t>
            </a:r>
            <a:endParaRPr lang="zh-CN" altLang="en-US" dirty="0">
              <a:latin typeface="Times New Roman" panose="02020603050405020304" pitchFamily="18" charset="0"/>
              <a:ea typeface="Arial Unicode MS" panose="020B0604020202020204" pitchFamily="34" charset="-122"/>
              <a:cs typeface="Times New Roman" panose="02020603050405020304" pitchFamily="18" charset="0"/>
            </a:endParaRPr>
          </a:p>
        </p:txBody>
      </p:sp>
    </p:spTree>
    <p:extLst>
      <p:ext uri="{BB962C8B-B14F-4D97-AF65-F5344CB8AC3E}">
        <p14:creationId xmlns:p14="http://schemas.microsoft.com/office/powerpoint/2010/main" val="2146257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err="1"/>
              <a:t>DGeye</a:t>
            </a:r>
            <a:r>
              <a:rPr lang="en-US" altLang="zh-CN" dirty="0"/>
              <a:t> : City Eyes on Dangerous Goods </a:t>
            </a:r>
            <a:endParaRPr lang="zh-CN" altLang="en-US" dirty="0"/>
          </a:p>
        </p:txBody>
      </p:sp>
      <p:sp>
        <p:nvSpPr>
          <p:cNvPr id="3" name="内容占位符 2"/>
          <p:cNvSpPr>
            <a:spLocks noGrp="1"/>
          </p:cNvSpPr>
          <p:nvPr>
            <p:ph idx="1"/>
          </p:nvPr>
        </p:nvSpPr>
        <p:spPr>
          <a:xfrm>
            <a:off x="1543050" y="1366811"/>
            <a:ext cx="6125718" cy="4326854"/>
          </a:xfrm>
        </p:spPr>
        <p:txBody>
          <a:bodyPr>
            <a:normAutofit fontScale="92500"/>
          </a:bodyPr>
          <a:lstStyle/>
          <a:p>
            <a:r>
              <a:rPr lang="en-US" altLang="zh-CN" sz="3600" dirty="0"/>
              <a:t>Multi-source data fusion</a:t>
            </a:r>
          </a:p>
          <a:p>
            <a:endParaRPr lang="en-US" altLang="zh-CN" sz="3600" dirty="0"/>
          </a:p>
          <a:p>
            <a:r>
              <a:rPr lang="en-US" altLang="zh-CN" sz="3600" b="1" dirty="0">
                <a:solidFill>
                  <a:srgbClr val="FF0000"/>
                </a:solidFill>
              </a:rPr>
              <a:t>Frequent risk patterns mining</a:t>
            </a:r>
          </a:p>
          <a:p>
            <a:endParaRPr lang="en-US" altLang="zh-CN" sz="3600" dirty="0"/>
          </a:p>
          <a:p>
            <a:r>
              <a:rPr lang="en-US" altLang="zh-CN" sz="3600" dirty="0"/>
              <a:t>Causal network building</a:t>
            </a:r>
          </a:p>
          <a:p>
            <a:endParaRPr lang="en-US" altLang="zh-CN" sz="3600" dirty="0"/>
          </a:p>
          <a:p>
            <a:r>
              <a:rPr lang="en-US" altLang="zh-CN" sz="3600" dirty="0"/>
              <a:t>Applications</a:t>
            </a:r>
            <a:endParaRPr lang="zh-CN" altLang="en-US" sz="3600" dirty="0"/>
          </a:p>
        </p:txBody>
      </p:sp>
    </p:spTree>
    <p:extLst>
      <p:ext uri="{BB962C8B-B14F-4D97-AF65-F5344CB8AC3E}">
        <p14:creationId xmlns:p14="http://schemas.microsoft.com/office/powerpoint/2010/main" val="3638231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Risky Patterns Mining</a:t>
            </a:r>
            <a:endParaRPr lang="zh-CN" altLang="en-US" dirty="0"/>
          </a:p>
        </p:txBody>
      </p:sp>
      <p:sp>
        <p:nvSpPr>
          <p:cNvPr id="3" name="内容占位符 2"/>
          <p:cNvSpPr>
            <a:spLocks noGrp="1"/>
          </p:cNvSpPr>
          <p:nvPr>
            <p:ph idx="1"/>
          </p:nvPr>
        </p:nvSpPr>
        <p:spPr>
          <a:xfrm>
            <a:off x="628650" y="903515"/>
            <a:ext cx="7886700" cy="1778726"/>
          </a:xfrm>
        </p:spPr>
        <p:txBody>
          <a:bodyPr/>
          <a:lstStyle/>
          <a:p>
            <a:pPr algn="just">
              <a:lnSpc>
                <a:spcPct val="120000"/>
              </a:lnSpc>
            </a:pPr>
            <a:r>
              <a:rPr lang="en-US" altLang="zh-CN" dirty="0">
                <a:ea typeface="Arial Unicode MS" panose="020B0604020202020204" pitchFamily="34" charset="-122"/>
              </a:rPr>
              <a:t>A risky pattern refers to </a:t>
            </a:r>
            <a:r>
              <a:rPr lang="en-US" altLang="zh-CN" b="1" dirty="0">
                <a:solidFill>
                  <a:srgbClr val="C00000"/>
                </a:solidFill>
                <a:ea typeface="Arial Unicode MS" panose="020B0604020202020204" pitchFamily="34" charset="-122"/>
              </a:rPr>
              <a:t>a set of adjacent urban zones </a:t>
            </a:r>
            <a:r>
              <a:rPr lang="en-US" altLang="zh-CN" dirty="0">
                <a:ea typeface="Arial Unicode MS" panose="020B0604020202020204" pitchFamily="34" charset="-122"/>
              </a:rPr>
              <a:t>that are </a:t>
            </a:r>
            <a:r>
              <a:rPr lang="en-US" altLang="zh-CN" b="1" dirty="0">
                <a:solidFill>
                  <a:srgbClr val="FF0000"/>
                </a:solidFill>
                <a:ea typeface="Arial Unicode MS" panose="020B0604020202020204" pitchFamily="34" charset="-122"/>
              </a:rPr>
              <a:t>at the risky state together </a:t>
            </a:r>
            <a:r>
              <a:rPr lang="en-US" altLang="zh-CN" b="1" dirty="0">
                <a:solidFill>
                  <a:srgbClr val="C00000"/>
                </a:solidFill>
                <a:ea typeface="Arial Unicode MS" panose="020B0604020202020204" pitchFamily="34" charset="-122"/>
              </a:rPr>
              <a:t>frequently </a:t>
            </a:r>
            <a:r>
              <a:rPr lang="en-US" altLang="zh-CN" dirty="0">
                <a:ea typeface="Arial Unicode MS" panose="020B0604020202020204" pitchFamily="34" charset="-122"/>
              </a:rPr>
              <a:t>in a same time slice of a day.</a:t>
            </a:r>
            <a:endParaRPr lang="zh-CN" altLang="en-US" dirty="0">
              <a:ea typeface="Arial Unicode MS" panose="020B0604020202020204" pitchFamily="34" charset="-122"/>
            </a:endParaRPr>
          </a:p>
        </p:txBody>
      </p:sp>
      <p:pic>
        <p:nvPicPr>
          <p:cNvPr id="4" name="图片 3" descr="屏幕剪辑"/>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8621" y="3118936"/>
            <a:ext cx="5251707" cy="2804103"/>
          </a:xfrm>
          <a:prstGeom prst="rect">
            <a:avLst/>
          </a:prstGeom>
        </p:spPr>
      </p:pic>
      <p:sp>
        <p:nvSpPr>
          <p:cNvPr id="5" name="矩形 4"/>
          <p:cNvSpPr/>
          <p:nvPr/>
        </p:nvSpPr>
        <p:spPr>
          <a:xfrm>
            <a:off x="5450328" y="2880193"/>
            <a:ext cx="3501864" cy="3387338"/>
          </a:xfrm>
          <a:prstGeom prst="rect">
            <a:avLst/>
          </a:prstGeom>
          <a:ln>
            <a:solidFill>
              <a:schemeClr val="tx1"/>
            </a:solidFill>
          </a:ln>
        </p:spPr>
        <p:txBody>
          <a:bodyPr wrap="square">
            <a:spAutoFit/>
          </a:bodyPr>
          <a:lstStyle/>
          <a:p>
            <a:pPr algn="just">
              <a:lnSpc>
                <a:spcPct val="120000"/>
              </a:lnSpc>
            </a:pP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Association rules :</a:t>
            </a:r>
          </a:p>
          <a:p>
            <a:pPr marL="342900" indent="-342900" algn="just">
              <a:lnSpc>
                <a:spcPct val="120000"/>
              </a:lnSpc>
              <a:buFont typeface="Arial" panose="020B0604020202020204" pitchFamily="34" charset="0"/>
              <a:buChar char="•"/>
            </a:pP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The risk zones in the same pattern should be </a:t>
            </a:r>
            <a:r>
              <a:rPr lang="en-US" altLang="zh-CN"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spatially adjacent</a:t>
            </a: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a:t>
            </a:r>
          </a:p>
          <a:p>
            <a:pPr marL="342900" indent="-342900" algn="just">
              <a:lnSpc>
                <a:spcPct val="120000"/>
              </a:lnSpc>
              <a:buFont typeface="Arial" panose="020B0604020202020204" pitchFamily="34" charset="0"/>
              <a:buChar char="•"/>
            </a:pP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The </a:t>
            </a:r>
            <a:r>
              <a:rPr lang="en-US" altLang="zh-CN"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daily support </a:t>
            </a: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of a pattern should be larger than a given threshold (frequent enough).</a:t>
            </a:r>
          </a:p>
          <a:p>
            <a:pPr marL="342900" indent="-342900" algn="just">
              <a:lnSpc>
                <a:spcPct val="120000"/>
              </a:lnSpc>
              <a:buFont typeface="Arial" panose="020B0604020202020204" pitchFamily="34" charset="0"/>
              <a:buChar char="•"/>
            </a:pP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A pattern should be </a:t>
            </a:r>
            <a:r>
              <a:rPr lang="en-US" altLang="zh-CN"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not a proper subset </a:t>
            </a: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of any other risky patterns.</a:t>
            </a:r>
          </a:p>
        </p:txBody>
      </p:sp>
      <p:sp>
        <p:nvSpPr>
          <p:cNvPr id="6" name="矩形 5"/>
          <p:cNvSpPr/>
          <p:nvPr/>
        </p:nvSpPr>
        <p:spPr>
          <a:xfrm>
            <a:off x="1249363" y="5923039"/>
            <a:ext cx="3405099" cy="338554"/>
          </a:xfrm>
          <a:prstGeom prst="rect">
            <a:avLst/>
          </a:prstGeom>
        </p:spPr>
        <p:txBody>
          <a:bodyPr wrap="none">
            <a:spAutoFit/>
          </a:bodyPr>
          <a:lstStyle/>
          <a:p>
            <a:r>
              <a:rPr lang="en-US" altLang="zh-CN" sz="1600" dirty="0">
                <a:latin typeface="Times New Roman" panose="02020603050405020304" pitchFamily="18" charset="0"/>
                <a:ea typeface="Arial Unicode MS" panose="020B0604020202020204" pitchFamily="34" charset="-122"/>
                <a:cs typeface="Times New Roman" panose="02020603050405020304" pitchFamily="18" charset="0"/>
              </a:rPr>
              <a:t>An illustration of risky patterns mining</a:t>
            </a:r>
            <a:endParaRPr lang="zh-CN" altLang="en-US" sz="1600" dirty="0">
              <a:latin typeface="Times New Roman" panose="02020603050405020304" pitchFamily="18" charset="0"/>
              <a:ea typeface="Arial Unicode MS" panose="020B0604020202020204" pitchFamily="34" charset="-122"/>
              <a:cs typeface="Times New Roman" panose="02020603050405020304" pitchFamily="18" charset="0"/>
            </a:endParaRPr>
          </a:p>
        </p:txBody>
      </p:sp>
    </p:spTree>
    <p:extLst>
      <p:ext uri="{BB962C8B-B14F-4D97-AF65-F5344CB8AC3E}">
        <p14:creationId xmlns:p14="http://schemas.microsoft.com/office/powerpoint/2010/main" val="3672313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格 14"/>
          <p:cNvGraphicFramePr>
            <a:graphicFrameLocks noGrp="1"/>
          </p:cNvGraphicFramePr>
          <p:nvPr>
            <p:extLst>
              <p:ext uri="{D42A27DB-BD31-4B8C-83A1-F6EECF244321}">
                <p14:modId xmlns:p14="http://schemas.microsoft.com/office/powerpoint/2010/main" val="610071706"/>
              </p:ext>
            </p:extLst>
          </p:nvPr>
        </p:nvGraphicFramePr>
        <p:xfrm>
          <a:off x="1262163" y="1674364"/>
          <a:ext cx="1616270" cy="1425550"/>
        </p:xfrm>
        <a:graphic>
          <a:graphicData uri="http://schemas.openxmlformats.org/drawingml/2006/table">
            <a:tbl>
              <a:tblPr firstRow="1" bandRow="1">
                <a:tableStyleId>{5C22544A-7EE6-4342-B048-85BDC9FD1C3A}</a:tableStyleId>
              </a:tblPr>
              <a:tblGrid>
                <a:gridCol w="323254">
                  <a:extLst>
                    <a:ext uri="{9D8B030D-6E8A-4147-A177-3AD203B41FA5}">
                      <a16:colId xmlns:a16="http://schemas.microsoft.com/office/drawing/2014/main" val="20000"/>
                    </a:ext>
                  </a:extLst>
                </a:gridCol>
                <a:gridCol w="323254">
                  <a:extLst>
                    <a:ext uri="{9D8B030D-6E8A-4147-A177-3AD203B41FA5}">
                      <a16:colId xmlns:a16="http://schemas.microsoft.com/office/drawing/2014/main" val="20001"/>
                    </a:ext>
                  </a:extLst>
                </a:gridCol>
                <a:gridCol w="323254">
                  <a:extLst>
                    <a:ext uri="{9D8B030D-6E8A-4147-A177-3AD203B41FA5}">
                      <a16:colId xmlns:a16="http://schemas.microsoft.com/office/drawing/2014/main" val="20002"/>
                    </a:ext>
                  </a:extLst>
                </a:gridCol>
                <a:gridCol w="323254">
                  <a:extLst>
                    <a:ext uri="{9D8B030D-6E8A-4147-A177-3AD203B41FA5}">
                      <a16:colId xmlns:a16="http://schemas.microsoft.com/office/drawing/2014/main" val="20003"/>
                    </a:ext>
                  </a:extLst>
                </a:gridCol>
                <a:gridCol w="323254">
                  <a:extLst>
                    <a:ext uri="{9D8B030D-6E8A-4147-A177-3AD203B41FA5}">
                      <a16:colId xmlns:a16="http://schemas.microsoft.com/office/drawing/2014/main" val="20004"/>
                    </a:ext>
                  </a:extLst>
                </a:gridCol>
              </a:tblGrid>
              <a:tr h="285110">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10000"/>
                  </a:ext>
                </a:extLst>
              </a:tr>
              <a:tr h="285110">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C00000"/>
                    </a:solid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C00000"/>
                    </a:solid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10001"/>
                  </a:ext>
                </a:extLst>
              </a:tr>
              <a:tr h="285110">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C00000"/>
                    </a:solid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C00000"/>
                    </a:solid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10002"/>
                  </a:ext>
                </a:extLst>
              </a:tr>
              <a:tr h="285110">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C00000"/>
                    </a:solid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10003"/>
                  </a:ext>
                </a:extLst>
              </a:tr>
              <a:tr h="285110">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C00000"/>
                    </a:solidFill>
                  </a:tcPr>
                </a:tc>
                <a:extLst>
                  <a:ext uri="{0D108BD9-81ED-4DB2-BD59-A6C34878D82A}">
                    <a16:rowId xmlns:a16="http://schemas.microsoft.com/office/drawing/2014/main" val="10004"/>
                  </a:ext>
                </a:extLst>
              </a:tr>
            </a:tbl>
          </a:graphicData>
        </a:graphic>
      </p:graphicFrame>
      <p:sp>
        <p:nvSpPr>
          <p:cNvPr id="16" name="矩形 15"/>
          <p:cNvSpPr/>
          <p:nvPr/>
        </p:nvSpPr>
        <p:spPr>
          <a:xfrm>
            <a:off x="2967147" y="839315"/>
            <a:ext cx="3590900" cy="461665"/>
          </a:xfrm>
          <a:prstGeom prst="rect">
            <a:avLst/>
          </a:prstGeom>
          <a:noFill/>
        </p:spPr>
        <p:txBody>
          <a:bodyPr wrap="square" rtlCol="0">
            <a:spAutoFit/>
          </a:bodyPr>
          <a:lstStyle/>
          <a:p>
            <a:r>
              <a:rPr lang="en-US" altLang="zh-CN" sz="2400" b="1" dirty="0" err="1">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Apriori</a:t>
            </a:r>
            <a:r>
              <a:rPr lang="en-US" altLang="zh-CN" sz="2400" b="1"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-like algorithm</a:t>
            </a:r>
            <a:endParaRPr lang="zh-CN" altLang="en-US" sz="2400" b="1"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7" name="文本框 16"/>
          <p:cNvSpPr txBox="1"/>
          <p:nvPr/>
        </p:nvSpPr>
        <p:spPr>
          <a:xfrm>
            <a:off x="1262163" y="1365588"/>
            <a:ext cx="1872177" cy="369332"/>
          </a:xfrm>
          <a:prstGeom prst="rect">
            <a:avLst/>
          </a:prstGeom>
          <a:noFill/>
        </p:spPr>
        <p:txBody>
          <a:bodyPr wrap="square" rtlCol="0">
            <a:spAutoFit/>
          </a:bodyPr>
          <a:lstStyle/>
          <a:p>
            <a:r>
              <a:rPr lang="en-US" altLang="zh-CN" dirty="0"/>
              <a:t>0    1    2    3    4</a:t>
            </a:r>
            <a:endParaRPr lang="zh-CN" altLang="en-US" dirty="0"/>
          </a:p>
        </p:txBody>
      </p:sp>
      <p:sp>
        <p:nvSpPr>
          <p:cNvPr id="18" name="文本框 17"/>
          <p:cNvSpPr txBox="1"/>
          <p:nvPr/>
        </p:nvSpPr>
        <p:spPr>
          <a:xfrm>
            <a:off x="927593" y="1622586"/>
            <a:ext cx="457346" cy="1477328"/>
          </a:xfrm>
          <a:prstGeom prst="rect">
            <a:avLst/>
          </a:prstGeom>
          <a:noFill/>
        </p:spPr>
        <p:txBody>
          <a:bodyPr wrap="square" rtlCol="0">
            <a:spAutoFit/>
          </a:bodyPr>
          <a:lstStyle/>
          <a:p>
            <a:r>
              <a:rPr lang="en-US" altLang="zh-CN" dirty="0"/>
              <a:t>0    1    2    3    4</a:t>
            </a:r>
            <a:endParaRPr lang="zh-CN" altLang="en-US" dirty="0"/>
          </a:p>
        </p:txBody>
      </p:sp>
      <mc:AlternateContent xmlns:mc="http://schemas.openxmlformats.org/markup-compatibility/2006" xmlns:a14="http://schemas.microsoft.com/office/drawing/2010/main">
        <mc:Choice Requires="a14">
          <p:sp>
            <p:nvSpPr>
              <p:cNvPr id="19" name="文本框 18"/>
              <p:cNvSpPr txBox="1"/>
              <p:nvPr/>
            </p:nvSpPr>
            <p:spPr>
              <a:xfrm>
                <a:off x="151150" y="2055394"/>
                <a:ext cx="797748" cy="646331"/>
              </a:xfrm>
              <a:prstGeom prst="rect">
                <a:avLst/>
              </a:prstGeom>
              <a:noFill/>
            </p:spPr>
            <p:txBody>
              <a:bodyPr wrap="square" rtlCol="0">
                <a:spAutoFit/>
              </a:bodyPr>
              <a:lstStyle/>
              <a:p>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Day1 slice </a:t>
                </a:r>
                <a14:m>
                  <m:oMath xmlns:m="http://schemas.openxmlformats.org/officeDocument/2006/math">
                    <m:r>
                      <a:rPr lang="en-US" altLang="zh-CN" i="1">
                        <a:latin typeface="Cambria Math" panose="02040503050406030204" pitchFamily="18" charset="0"/>
                        <a:ea typeface="Arial Unicode MS" panose="020B0604020202020204" pitchFamily="34" charset="-122"/>
                        <a:cs typeface="Arial Unicode MS" panose="020B0604020202020204" pitchFamily="34" charset="-122"/>
                      </a:rPr>
                      <m:t>𝑖</m:t>
                    </m:r>
                  </m:oMath>
                </a14:m>
                <a:endParaRPr lang="zh-CN" altLang="en-US" i="1" dirty="0">
                  <a:latin typeface="Times New Roman" panose="02020603050405020304" pitchFamily="18" charset="0"/>
                  <a:cs typeface="Times New Roman" panose="02020603050405020304" pitchFamily="18" charset="0"/>
                </a:endParaRPr>
              </a:p>
            </p:txBody>
          </p:sp>
        </mc:Choice>
        <mc:Fallback xmlns="">
          <p:sp>
            <p:nvSpPr>
              <p:cNvPr id="19" name="文本框 18"/>
              <p:cNvSpPr txBox="1">
                <a:spLocks noRot="1" noChangeAspect="1" noMove="1" noResize="1" noEditPoints="1" noAdjustHandles="1" noChangeArrowheads="1" noChangeShapeType="1" noTextEdit="1"/>
              </p:cNvSpPr>
              <p:nvPr/>
            </p:nvSpPr>
            <p:spPr>
              <a:xfrm>
                <a:off x="151150" y="2055394"/>
                <a:ext cx="797748" cy="646331"/>
              </a:xfrm>
              <a:prstGeom prst="rect">
                <a:avLst/>
              </a:prstGeom>
              <a:blipFill rotWithShape="0">
                <a:blip r:embed="rId3"/>
                <a:stretch>
                  <a:fillRect l="-6870" t="-4717" b="-14151"/>
                </a:stretch>
              </a:blipFill>
            </p:spPr>
            <p:txBody>
              <a:bodyPr/>
              <a:lstStyle/>
              <a:p>
                <a:r>
                  <a:rPr lang="zh-CN" altLang="en-US">
                    <a:noFill/>
                  </a:rPr>
                  <a:t> </a:t>
                </a:r>
              </a:p>
            </p:txBody>
          </p:sp>
        </mc:Fallback>
      </mc:AlternateContent>
      <p:graphicFrame>
        <p:nvGraphicFramePr>
          <p:cNvPr id="20" name="表格 19"/>
          <p:cNvGraphicFramePr>
            <a:graphicFrameLocks noGrp="1"/>
          </p:cNvGraphicFramePr>
          <p:nvPr>
            <p:extLst>
              <p:ext uri="{D42A27DB-BD31-4B8C-83A1-F6EECF244321}">
                <p14:modId xmlns:p14="http://schemas.microsoft.com/office/powerpoint/2010/main" val="1906813058"/>
              </p:ext>
            </p:extLst>
          </p:nvPr>
        </p:nvGraphicFramePr>
        <p:xfrm>
          <a:off x="1262163" y="3383858"/>
          <a:ext cx="1616270" cy="1425550"/>
        </p:xfrm>
        <a:graphic>
          <a:graphicData uri="http://schemas.openxmlformats.org/drawingml/2006/table">
            <a:tbl>
              <a:tblPr firstRow="1" bandRow="1">
                <a:tableStyleId>{5C22544A-7EE6-4342-B048-85BDC9FD1C3A}</a:tableStyleId>
              </a:tblPr>
              <a:tblGrid>
                <a:gridCol w="323254">
                  <a:extLst>
                    <a:ext uri="{9D8B030D-6E8A-4147-A177-3AD203B41FA5}">
                      <a16:colId xmlns:a16="http://schemas.microsoft.com/office/drawing/2014/main" val="20000"/>
                    </a:ext>
                  </a:extLst>
                </a:gridCol>
                <a:gridCol w="323254">
                  <a:extLst>
                    <a:ext uri="{9D8B030D-6E8A-4147-A177-3AD203B41FA5}">
                      <a16:colId xmlns:a16="http://schemas.microsoft.com/office/drawing/2014/main" val="20001"/>
                    </a:ext>
                  </a:extLst>
                </a:gridCol>
                <a:gridCol w="323254">
                  <a:extLst>
                    <a:ext uri="{9D8B030D-6E8A-4147-A177-3AD203B41FA5}">
                      <a16:colId xmlns:a16="http://schemas.microsoft.com/office/drawing/2014/main" val="20002"/>
                    </a:ext>
                  </a:extLst>
                </a:gridCol>
                <a:gridCol w="323254">
                  <a:extLst>
                    <a:ext uri="{9D8B030D-6E8A-4147-A177-3AD203B41FA5}">
                      <a16:colId xmlns:a16="http://schemas.microsoft.com/office/drawing/2014/main" val="20003"/>
                    </a:ext>
                  </a:extLst>
                </a:gridCol>
                <a:gridCol w="323254">
                  <a:extLst>
                    <a:ext uri="{9D8B030D-6E8A-4147-A177-3AD203B41FA5}">
                      <a16:colId xmlns:a16="http://schemas.microsoft.com/office/drawing/2014/main" val="20004"/>
                    </a:ext>
                  </a:extLst>
                </a:gridCol>
              </a:tblGrid>
              <a:tr h="285110">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10000"/>
                  </a:ext>
                </a:extLst>
              </a:tr>
              <a:tr h="285110">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C00000"/>
                    </a:solid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C00000"/>
                    </a:solid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10001"/>
                  </a:ext>
                </a:extLst>
              </a:tr>
              <a:tr h="285110">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C00000"/>
                    </a:solid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10002"/>
                  </a:ext>
                </a:extLst>
              </a:tr>
              <a:tr h="285110">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10003"/>
                  </a:ext>
                </a:extLst>
              </a:tr>
              <a:tr h="285110">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C00000"/>
                    </a:solidFill>
                  </a:tcPr>
                </a:tc>
                <a:extLst>
                  <a:ext uri="{0D108BD9-81ED-4DB2-BD59-A6C34878D82A}">
                    <a16:rowId xmlns:a16="http://schemas.microsoft.com/office/drawing/2014/main" val="10004"/>
                  </a:ext>
                </a:extLst>
              </a:tr>
            </a:tbl>
          </a:graphicData>
        </a:graphic>
      </p:graphicFrame>
      <p:sp>
        <p:nvSpPr>
          <p:cNvPr id="21" name="文本框 20"/>
          <p:cNvSpPr txBox="1"/>
          <p:nvPr/>
        </p:nvSpPr>
        <p:spPr>
          <a:xfrm>
            <a:off x="1262163" y="3075082"/>
            <a:ext cx="1872177" cy="369332"/>
          </a:xfrm>
          <a:prstGeom prst="rect">
            <a:avLst/>
          </a:prstGeom>
          <a:noFill/>
        </p:spPr>
        <p:txBody>
          <a:bodyPr wrap="square" rtlCol="0">
            <a:spAutoFit/>
          </a:bodyPr>
          <a:lstStyle/>
          <a:p>
            <a:r>
              <a:rPr lang="en-US" altLang="zh-CN" dirty="0"/>
              <a:t>0    1    2    3    4</a:t>
            </a:r>
            <a:endParaRPr lang="zh-CN" altLang="en-US" dirty="0"/>
          </a:p>
        </p:txBody>
      </p:sp>
      <p:sp>
        <p:nvSpPr>
          <p:cNvPr id="22" name="文本框 21"/>
          <p:cNvSpPr txBox="1"/>
          <p:nvPr/>
        </p:nvSpPr>
        <p:spPr>
          <a:xfrm>
            <a:off x="924531" y="3333278"/>
            <a:ext cx="431748" cy="1554272"/>
          </a:xfrm>
          <a:prstGeom prst="rect">
            <a:avLst/>
          </a:prstGeom>
          <a:noFill/>
        </p:spPr>
        <p:txBody>
          <a:bodyPr wrap="square" rtlCol="0">
            <a:spAutoFit/>
          </a:bodyPr>
          <a:lstStyle/>
          <a:p>
            <a:pPr>
              <a:lnSpc>
                <a:spcPts val="2300"/>
              </a:lnSpc>
            </a:pPr>
            <a:r>
              <a:rPr lang="en-US" altLang="zh-CN" dirty="0"/>
              <a:t>0    1    2    3    4</a:t>
            </a:r>
            <a:endParaRPr lang="zh-CN" altLang="en-US" dirty="0"/>
          </a:p>
        </p:txBody>
      </p:sp>
      <mc:AlternateContent xmlns:mc="http://schemas.openxmlformats.org/markup-compatibility/2006" xmlns:a14="http://schemas.microsoft.com/office/drawing/2010/main">
        <mc:Choice Requires="a14">
          <p:sp>
            <p:nvSpPr>
              <p:cNvPr id="23" name="文本框 22"/>
              <p:cNvSpPr txBox="1"/>
              <p:nvPr/>
            </p:nvSpPr>
            <p:spPr>
              <a:xfrm>
                <a:off x="151150" y="3764888"/>
                <a:ext cx="797748" cy="646331"/>
              </a:xfrm>
              <a:prstGeom prst="rect">
                <a:avLst/>
              </a:prstGeom>
              <a:noFill/>
            </p:spPr>
            <p:txBody>
              <a:bodyPr wrap="square" rtlCol="0">
                <a:spAutoFit/>
              </a:bodyPr>
              <a:lstStyle>
                <a:defPPr>
                  <a:defRPr lang="zh-CN"/>
                </a:defPPr>
                <a:lvl1pPr>
                  <a:defRPr>
                    <a:latin typeface="Times New Roman" panose="02020603050405020304" pitchFamily="18" charset="0"/>
                    <a:ea typeface="Arial Unicode MS" panose="020B0604020202020204" pitchFamily="34" charset="-122"/>
                    <a:cs typeface="Times New Roman" panose="02020603050405020304" pitchFamily="18" charset="0"/>
                  </a:defRPr>
                </a:lvl1pPr>
              </a:lstStyle>
              <a:p>
                <a:r>
                  <a:rPr lang="en-US" altLang="zh-CN" dirty="0"/>
                  <a:t>Day2 slice </a:t>
                </a:r>
                <a14:m>
                  <m:oMath xmlns:m="http://schemas.openxmlformats.org/officeDocument/2006/math">
                    <m:r>
                      <a:rPr lang="en-US" altLang="zh-CN">
                        <a:latin typeface="Cambria Math" panose="02040503050406030204" pitchFamily="18" charset="0"/>
                      </a:rPr>
                      <m:t>𝑖</m:t>
                    </m:r>
                  </m:oMath>
                </a14:m>
                <a:endParaRPr lang="zh-CN" altLang="en-US" dirty="0"/>
              </a:p>
            </p:txBody>
          </p:sp>
        </mc:Choice>
        <mc:Fallback xmlns="">
          <p:sp>
            <p:nvSpPr>
              <p:cNvPr id="23" name="文本框 22"/>
              <p:cNvSpPr txBox="1">
                <a:spLocks noRot="1" noChangeAspect="1" noMove="1" noResize="1" noEditPoints="1" noAdjustHandles="1" noChangeArrowheads="1" noChangeShapeType="1" noTextEdit="1"/>
              </p:cNvSpPr>
              <p:nvPr/>
            </p:nvSpPr>
            <p:spPr>
              <a:xfrm>
                <a:off x="151150" y="3764888"/>
                <a:ext cx="797748" cy="646331"/>
              </a:xfrm>
              <a:prstGeom prst="rect">
                <a:avLst/>
              </a:prstGeom>
              <a:blipFill rotWithShape="0">
                <a:blip r:embed="rId4"/>
                <a:stretch>
                  <a:fillRect l="-6870" t="-5660" b="-14151"/>
                </a:stretch>
              </a:blipFill>
            </p:spPr>
            <p:txBody>
              <a:bodyPr/>
              <a:lstStyle/>
              <a:p>
                <a:r>
                  <a:rPr lang="zh-CN" altLang="en-US">
                    <a:noFill/>
                  </a:rPr>
                  <a:t> </a:t>
                </a:r>
              </a:p>
            </p:txBody>
          </p:sp>
        </mc:Fallback>
      </mc:AlternateContent>
      <p:graphicFrame>
        <p:nvGraphicFramePr>
          <p:cNvPr id="26" name="表格 25"/>
          <p:cNvGraphicFramePr>
            <a:graphicFrameLocks noGrp="1"/>
          </p:cNvGraphicFramePr>
          <p:nvPr>
            <p:extLst>
              <p:ext uri="{D42A27DB-BD31-4B8C-83A1-F6EECF244321}">
                <p14:modId xmlns:p14="http://schemas.microsoft.com/office/powerpoint/2010/main" val="1180775547"/>
              </p:ext>
            </p:extLst>
          </p:nvPr>
        </p:nvGraphicFramePr>
        <p:xfrm>
          <a:off x="1262163" y="5118184"/>
          <a:ext cx="1616270" cy="1425550"/>
        </p:xfrm>
        <a:graphic>
          <a:graphicData uri="http://schemas.openxmlformats.org/drawingml/2006/table">
            <a:tbl>
              <a:tblPr firstRow="1" bandRow="1">
                <a:tableStyleId>{5C22544A-7EE6-4342-B048-85BDC9FD1C3A}</a:tableStyleId>
              </a:tblPr>
              <a:tblGrid>
                <a:gridCol w="323254">
                  <a:extLst>
                    <a:ext uri="{9D8B030D-6E8A-4147-A177-3AD203B41FA5}">
                      <a16:colId xmlns:a16="http://schemas.microsoft.com/office/drawing/2014/main" val="20000"/>
                    </a:ext>
                  </a:extLst>
                </a:gridCol>
                <a:gridCol w="323254">
                  <a:extLst>
                    <a:ext uri="{9D8B030D-6E8A-4147-A177-3AD203B41FA5}">
                      <a16:colId xmlns:a16="http://schemas.microsoft.com/office/drawing/2014/main" val="20001"/>
                    </a:ext>
                  </a:extLst>
                </a:gridCol>
                <a:gridCol w="323254">
                  <a:extLst>
                    <a:ext uri="{9D8B030D-6E8A-4147-A177-3AD203B41FA5}">
                      <a16:colId xmlns:a16="http://schemas.microsoft.com/office/drawing/2014/main" val="20002"/>
                    </a:ext>
                  </a:extLst>
                </a:gridCol>
                <a:gridCol w="323254">
                  <a:extLst>
                    <a:ext uri="{9D8B030D-6E8A-4147-A177-3AD203B41FA5}">
                      <a16:colId xmlns:a16="http://schemas.microsoft.com/office/drawing/2014/main" val="20003"/>
                    </a:ext>
                  </a:extLst>
                </a:gridCol>
                <a:gridCol w="323254">
                  <a:extLst>
                    <a:ext uri="{9D8B030D-6E8A-4147-A177-3AD203B41FA5}">
                      <a16:colId xmlns:a16="http://schemas.microsoft.com/office/drawing/2014/main" val="20004"/>
                    </a:ext>
                  </a:extLst>
                </a:gridCol>
              </a:tblGrid>
              <a:tr h="285110">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10000"/>
                  </a:ext>
                </a:extLst>
              </a:tr>
              <a:tr h="285110">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C00000"/>
                    </a:solid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10001"/>
                  </a:ext>
                </a:extLst>
              </a:tr>
              <a:tr h="285110">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C00000"/>
                    </a:solid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C00000"/>
                    </a:solid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10002"/>
                  </a:ext>
                </a:extLst>
              </a:tr>
              <a:tr h="285110">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C00000"/>
                    </a:solid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C00000"/>
                    </a:solid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10003"/>
                  </a:ext>
                </a:extLst>
              </a:tr>
              <a:tr h="285110">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C00000"/>
                    </a:solidFill>
                  </a:tcPr>
                </a:tc>
                <a:extLst>
                  <a:ext uri="{0D108BD9-81ED-4DB2-BD59-A6C34878D82A}">
                    <a16:rowId xmlns:a16="http://schemas.microsoft.com/office/drawing/2014/main" val="10004"/>
                  </a:ext>
                </a:extLst>
              </a:tr>
            </a:tbl>
          </a:graphicData>
        </a:graphic>
      </p:graphicFrame>
      <p:sp>
        <p:nvSpPr>
          <p:cNvPr id="32" name="文本框 31"/>
          <p:cNvSpPr txBox="1"/>
          <p:nvPr/>
        </p:nvSpPr>
        <p:spPr>
          <a:xfrm>
            <a:off x="1262163" y="4809408"/>
            <a:ext cx="1872177" cy="369332"/>
          </a:xfrm>
          <a:prstGeom prst="rect">
            <a:avLst/>
          </a:prstGeom>
          <a:noFill/>
        </p:spPr>
        <p:txBody>
          <a:bodyPr wrap="square" rtlCol="0">
            <a:spAutoFit/>
          </a:bodyPr>
          <a:lstStyle/>
          <a:p>
            <a:r>
              <a:rPr lang="en-US" altLang="zh-CN" dirty="0"/>
              <a:t>0    1    2    3    4</a:t>
            </a:r>
            <a:endParaRPr lang="zh-CN" altLang="en-US" dirty="0"/>
          </a:p>
        </p:txBody>
      </p:sp>
      <p:sp>
        <p:nvSpPr>
          <p:cNvPr id="33" name="文本框 32"/>
          <p:cNvSpPr txBox="1"/>
          <p:nvPr/>
        </p:nvSpPr>
        <p:spPr>
          <a:xfrm>
            <a:off x="924531" y="5027923"/>
            <a:ext cx="543642" cy="1554272"/>
          </a:xfrm>
          <a:prstGeom prst="rect">
            <a:avLst/>
          </a:prstGeom>
          <a:noFill/>
        </p:spPr>
        <p:txBody>
          <a:bodyPr wrap="square" rtlCol="0">
            <a:spAutoFit/>
          </a:bodyPr>
          <a:lstStyle/>
          <a:p>
            <a:pPr>
              <a:lnSpc>
                <a:spcPts val="2300"/>
              </a:lnSpc>
            </a:pPr>
            <a:r>
              <a:rPr lang="en-US" altLang="zh-CN" dirty="0"/>
              <a:t>0    1    2    3    4</a:t>
            </a:r>
            <a:endParaRPr lang="zh-CN" altLang="en-US" dirty="0"/>
          </a:p>
        </p:txBody>
      </p:sp>
      <mc:AlternateContent xmlns:mc="http://schemas.openxmlformats.org/markup-compatibility/2006" xmlns:a14="http://schemas.microsoft.com/office/drawing/2010/main">
        <mc:Choice Requires="a14">
          <p:sp>
            <p:nvSpPr>
              <p:cNvPr id="34" name="文本框 33"/>
              <p:cNvSpPr txBox="1"/>
              <p:nvPr/>
            </p:nvSpPr>
            <p:spPr>
              <a:xfrm>
                <a:off x="151150" y="5499214"/>
                <a:ext cx="797748" cy="646331"/>
              </a:xfrm>
              <a:prstGeom prst="rect">
                <a:avLst/>
              </a:prstGeom>
              <a:noFill/>
            </p:spPr>
            <p:txBody>
              <a:bodyPr wrap="square" rtlCol="0">
                <a:spAutoFit/>
              </a:bodyPr>
              <a:lstStyle>
                <a:defPPr>
                  <a:defRPr lang="zh-CN"/>
                </a:defPPr>
                <a:lvl1pPr>
                  <a:defRPr>
                    <a:latin typeface="Times New Roman" panose="02020603050405020304" pitchFamily="18" charset="0"/>
                    <a:ea typeface="Arial Unicode MS" panose="020B0604020202020204" pitchFamily="34" charset="-122"/>
                    <a:cs typeface="Times New Roman" panose="02020603050405020304" pitchFamily="18" charset="0"/>
                  </a:defRPr>
                </a:lvl1pPr>
              </a:lstStyle>
              <a:p>
                <a:r>
                  <a:rPr lang="en-US" altLang="zh-CN" dirty="0"/>
                  <a:t>Day3 slice </a:t>
                </a:r>
                <a14:m>
                  <m:oMath xmlns:m="http://schemas.openxmlformats.org/officeDocument/2006/math">
                    <m:r>
                      <a:rPr lang="en-US" altLang="zh-CN">
                        <a:latin typeface="Cambria Math" panose="02040503050406030204" pitchFamily="18" charset="0"/>
                      </a:rPr>
                      <m:t>𝑖</m:t>
                    </m:r>
                  </m:oMath>
                </a14:m>
                <a:endParaRPr lang="zh-CN" altLang="en-US" dirty="0"/>
              </a:p>
            </p:txBody>
          </p:sp>
        </mc:Choice>
        <mc:Fallback xmlns="">
          <p:sp>
            <p:nvSpPr>
              <p:cNvPr id="34" name="文本框 33"/>
              <p:cNvSpPr txBox="1">
                <a:spLocks noRot="1" noChangeAspect="1" noMove="1" noResize="1" noEditPoints="1" noAdjustHandles="1" noChangeArrowheads="1" noChangeShapeType="1" noTextEdit="1"/>
              </p:cNvSpPr>
              <p:nvPr/>
            </p:nvSpPr>
            <p:spPr>
              <a:xfrm>
                <a:off x="151150" y="5499214"/>
                <a:ext cx="797748" cy="646331"/>
              </a:xfrm>
              <a:prstGeom prst="rect">
                <a:avLst/>
              </a:prstGeom>
              <a:blipFill rotWithShape="0">
                <a:blip r:embed="rId5"/>
                <a:stretch>
                  <a:fillRect l="-6870" t="-4717" b="-14151"/>
                </a:stretch>
              </a:blipFill>
            </p:spPr>
            <p:txBody>
              <a:bodyPr/>
              <a:lstStyle/>
              <a:p>
                <a:r>
                  <a:rPr lang="zh-CN" altLang="en-US">
                    <a:noFill/>
                  </a:rPr>
                  <a:t> </a:t>
                </a:r>
              </a:p>
            </p:txBody>
          </p:sp>
        </mc:Fallback>
      </mc:AlternateContent>
      <p:sp>
        <p:nvSpPr>
          <p:cNvPr id="35" name="矩形 34"/>
          <p:cNvSpPr/>
          <p:nvPr/>
        </p:nvSpPr>
        <p:spPr>
          <a:xfrm>
            <a:off x="3982935" y="1887162"/>
            <a:ext cx="889225" cy="523220"/>
          </a:xfrm>
          <a:prstGeom prst="rect">
            <a:avLst/>
          </a:prstGeom>
        </p:spPr>
        <p:txBody>
          <a:bodyPr wrap="square">
            <a:spAutoFit/>
          </a:bodyPr>
          <a:lstStyle/>
          <a:p>
            <a:pPr algn="ctr"/>
            <a:r>
              <a:rPr lang="en-US" altLang="zh-CN" sz="1400" dirty="0">
                <a:latin typeface="Times New Roman" panose="02020603050405020304" pitchFamily="18" charset="0"/>
                <a:cs typeface="Times New Roman" panose="02020603050405020304" pitchFamily="18" charset="0"/>
              </a:rPr>
              <a:t>daily support</a:t>
            </a:r>
            <a:endParaRPr lang="zh-CN" altLang="en-US" sz="1400" dirty="0">
              <a:latin typeface="Times New Roman" panose="02020603050405020304" pitchFamily="18" charset="0"/>
              <a:cs typeface="Times New Roman" panose="02020603050405020304" pitchFamily="18" charset="0"/>
            </a:endParaRPr>
          </a:p>
        </p:txBody>
      </p:sp>
      <p:sp>
        <p:nvSpPr>
          <p:cNvPr id="36" name="文本框 35"/>
          <p:cNvSpPr txBox="1"/>
          <p:nvPr/>
        </p:nvSpPr>
        <p:spPr>
          <a:xfrm>
            <a:off x="3467513" y="1528791"/>
            <a:ext cx="1108551"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Size = 1</a:t>
            </a:r>
            <a:endParaRPr lang="zh-CN" altLang="en-US" dirty="0">
              <a:latin typeface="Times New Roman" panose="02020603050405020304" pitchFamily="18" charset="0"/>
              <a:cs typeface="Times New Roman" panose="02020603050405020304" pitchFamily="18" charset="0"/>
            </a:endParaRPr>
          </a:p>
        </p:txBody>
      </p:sp>
      <p:sp>
        <p:nvSpPr>
          <p:cNvPr id="37" name="文本框 36"/>
          <p:cNvSpPr txBox="1"/>
          <p:nvPr/>
        </p:nvSpPr>
        <p:spPr>
          <a:xfrm>
            <a:off x="3386321" y="2338378"/>
            <a:ext cx="1642188" cy="2031325"/>
          </a:xfrm>
          <a:prstGeom prst="rect">
            <a:avLst/>
          </a:prstGeom>
          <a:noFill/>
        </p:spPr>
        <p:txBody>
          <a:bodyPr wrap="square" rtlCol="0">
            <a:spAutoFit/>
          </a:bodyPr>
          <a:lstStyle/>
          <a:p>
            <a:r>
              <a:rPr lang="en-US" altLang="zh-CN"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11:	1</a:t>
            </a:r>
          </a:p>
          <a:p>
            <a:r>
              <a:rPr lang="en-US" altLang="zh-CN"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21:	1</a:t>
            </a:r>
          </a:p>
          <a:p>
            <a:r>
              <a:rPr lang="en-US" altLang="zh-CN"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31:	2/3</a:t>
            </a:r>
          </a:p>
          <a:p>
            <a:r>
              <a:rPr lang="en-US" altLang="zh-CN"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13:	2/3</a:t>
            </a:r>
          </a:p>
          <a:p>
            <a:r>
              <a:rPr lang="en-US" altLang="zh-CN"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23:	2/3</a:t>
            </a:r>
          </a:p>
          <a:p>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33:	1/3</a:t>
            </a:r>
          </a:p>
          <a:p>
            <a:r>
              <a:rPr lang="en-US" altLang="zh-CN"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44:	1</a:t>
            </a:r>
            <a:endParaRPr lang="zh-CN" altLang="en-US"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38" name="文本框 37"/>
          <p:cNvSpPr txBox="1"/>
          <p:nvPr/>
        </p:nvSpPr>
        <p:spPr>
          <a:xfrm>
            <a:off x="5449496" y="1528791"/>
            <a:ext cx="1108551" cy="369332"/>
          </a:xfrm>
          <a:prstGeom prst="rect">
            <a:avLst/>
          </a:prstGeom>
          <a:noFill/>
        </p:spPr>
        <p:txBody>
          <a:bodyPr wrap="square" rtlCol="0">
            <a:spAutoFit/>
          </a:bodyPr>
          <a:lstStyle>
            <a:defPPr>
              <a:defRPr lang="zh-CN"/>
            </a:defPPr>
            <a:lvl1pPr>
              <a:defRPr>
                <a:latin typeface="Times New Roman" panose="02020603050405020304" pitchFamily="18" charset="0"/>
                <a:cs typeface="Times New Roman" panose="02020603050405020304" pitchFamily="18" charset="0"/>
              </a:defRPr>
            </a:lvl1pPr>
          </a:lstStyle>
          <a:p>
            <a:r>
              <a:rPr lang="en-US" altLang="zh-CN" dirty="0"/>
              <a:t>Size = 2</a:t>
            </a:r>
            <a:endParaRPr lang="zh-CN" altLang="en-US" dirty="0"/>
          </a:p>
        </p:txBody>
      </p:sp>
      <p:sp>
        <p:nvSpPr>
          <p:cNvPr id="39" name="文本框 38"/>
          <p:cNvSpPr txBox="1"/>
          <p:nvPr/>
        </p:nvSpPr>
        <p:spPr>
          <a:xfrm>
            <a:off x="5246797" y="2312562"/>
            <a:ext cx="1484869" cy="923330"/>
          </a:xfrm>
          <a:prstGeom prst="rect">
            <a:avLst/>
          </a:prstGeom>
          <a:noFill/>
        </p:spPr>
        <p:txBody>
          <a:bodyPr wrap="square" rtlCol="0">
            <a:spAutoFit/>
          </a:bodyPr>
          <a:lstStyle/>
          <a:p>
            <a:r>
              <a:rPr lang="en-US" altLang="zh-CN"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(11,21):	1</a:t>
            </a:r>
          </a:p>
          <a:p>
            <a:r>
              <a:rPr lang="en-US" altLang="zh-CN"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(21,31):	2/3</a:t>
            </a:r>
          </a:p>
          <a:p>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(13,23):	1/3</a:t>
            </a:r>
          </a:p>
        </p:txBody>
      </p:sp>
      <p:sp>
        <p:nvSpPr>
          <p:cNvPr id="40" name="文本框 39"/>
          <p:cNvSpPr txBox="1"/>
          <p:nvPr/>
        </p:nvSpPr>
        <p:spPr>
          <a:xfrm>
            <a:off x="7492978" y="1517989"/>
            <a:ext cx="1108551" cy="369332"/>
          </a:xfrm>
          <a:prstGeom prst="rect">
            <a:avLst/>
          </a:prstGeom>
          <a:noFill/>
        </p:spPr>
        <p:txBody>
          <a:bodyPr wrap="square" rtlCol="0">
            <a:spAutoFit/>
          </a:bodyPr>
          <a:lstStyle>
            <a:defPPr>
              <a:defRPr lang="zh-CN"/>
            </a:defPPr>
            <a:lvl1pPr>
              <a:defRPr>
                <a:latin typeface="Times New Roman" panose="02020603050405020304" pitchFamily="18" charset="0"/>
                <a:cs typeface="Times New Roman" panose="02020603050405020304" pitchFamily="18" charset="0"/>
              </a:defRPr>
            </a:lvl1pPr>
          </a:lstStyle>
          <a:p>
            <a:r>
              <a:rPr lang="en-US" altLang="zh-CN" dirty="0"/>
              <a:t>Size = 3</a:t>
            </a:r>
            <a:endParaRPr lang="zh-CN" altLang="en-US" dirty="0"/>
          </a:p>
        </p:txBody>
      </p:sp>
      <p:sp>
        <p:nvSpPr>
          <p:cNvPr id="41" name="文本框 40"/>
          <p:cNvSpPr txBox="1"/>
          <p:nvPr/>
        </p:nvSpPr>
        <p:spPr>
          <a:xfrm>
            <a:off x="6913690" y="2337756"/>
            <a:ext cx="2201238" cy="369332"/>
          </a:xfrm>
          <a:prstGeom prst="rect">
            <a:avLst/>
          </a:prstGeom>
          <a:noFill/>
        </p:spPr>
        <p:txBody>
          <a:bodyPr wrap="square" rtlCol="0">
            <a:spAutoFit/>
          </a:bodyPr>
          <a:lstStyle/>
          <a:p>
            <a:pPr algn="ctr"/>
            <a:r>
              <a:rPr lang="en-US" altLang="zh-CN"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(11,21,31):  2/3</a:t>
            </a:r>
          </a:p>
        </p:txBody>
      </p:sp>
      <p:sp>
        <p:nvSpPr>
          <p:cNvPr id="42" name="文本框 41"/>
          <p:cNvSpPr txBox="1"/>
          <p:nvPr/>
        </p:nvSpPr>
        <p:spPr>
          <a:xfrm>
            <a:off x="3074138" y="5715466"/>
            <a:ext cx="4345317" cy="400110"/>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latin typeface="Times New Roman" panose="02020603050405020304" pitchFamily="18" charset="0"/>
                <a:ea typeface="Arial Unicode MS" panose="020B0604020202020204" pitchFamily="34" charset="-122"/>
                <a:cs typeface="Times New Roman" panose="02020603050405020304" pitchFamily="18" charset="0"/>
              </a:rPr>
              <a:t>Final patterns</a:t>
            </a:r>
            <a:r>
              <a:rPr lang="en-US" altLang="zh-CN" sz="2000" dirty="0">
                <a:latin typeface="Times New Roman" panose="02020603050405020304" pitchFamily="18" charset="0"/>
                <a:ea typeface="Arial Unicode MS" panose="020B0604020202020204" pitchFamily="34" charset="-122"/>
                <a:cs typeface="Times New Roman" panose="02020603050405020304" pitchFamily="18" charset="0"/>
                <a:sym typeface="Wingdings" panose="05000000000000000000" pitchFamily="2" charset="2"/>
              </a:rPr>
              <a:t>: (11,21,31),13,23,44</a:t>
            </a:r>
            <a:endParaRPr lang="zh-CN" altLang="en-US" sz="2000" dirty="0">
              <a:latin typeface="Times New Roman" panose="02020603050405020304" pitchFamily="18" charset="0"/>
              <a:ea typeface="Arial Unicode MS" panose="020B0604020202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3" name="文本框 42"/>
              <p:cNvSpPr txBox="1"/>
              <p:nvPr/>
            </p:nvSpPr>
            <p:spPr>
              <a:xfrm>
                <a:off x="3074138" y="5191349"/>
                <a:ext cx="4224020" cy="400110"/>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latin typeface="Times New Roman" panose="02020603050405020304" pitchFamily="18" charset="0"/>
                    <a:ea typeface="Arial Unicode MS" panose="020B0604020202020204" pitchFamily="34" charset="-122"/>
                    <a:cs typeface="Times New Roman" panose="02020603050405020304" pitchFamily="18" charset="0"/>
                  </a:rPr>
                  <a:t>Pruning:</a:t>
                </a:r>
                <a:r>
                  <a:rPr lang="en-US" altLang="zh-CN" sz="20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𝐹</m:t>
                        </m:r>
                      </m:e>
                      <m:sub>
                        <m:r>
                          <a:rPr lang="en-US" altLang="zh-CN" sz="2000" b="0" i="1" smtClean="0">
                            <a:latin typeface="Cambria Math" panose="02040503050406030204" pitchFamily="18" charset="0"/>
                          </a:rPr>
                          <m:t>𝑘</m:t>
                        </m:r>
                        <m:r>
                          <a:rPr lang="en-US" altLang="zh-CN" sz="2000" b="0" i="1" smtClean="0">
                            <a:latin typeface="Cambria Math" panose="02040503050406030204" pitchFamily="18" charset="0"/>
                          </a:rPr>
                          <m:t>−1</m:t>
                        </m:r>
                      </m:sub>
                    </m:sSub>
                    <m:r>
                      <a:rPr lang="en-US" altLang="zh-CN" sz="2000" i="1">
                        <a:latin typeface="Cambria Math" panose="02040503050406030204" pitchFamily="18" charset="0"/>
                        <a:ea typeface="Cambria Math" panose="02040503050406030204" pitchFamily="18" charset="0"/>
                      </a:rPr>
                      <m:t>×</m:t>
                    </m:r>
                    <m:sSub>
                      <m:sSubPr>
                        <m:ctrlPr>
                          <a:rPr lang="en-US" altLang="zh-CN" sz="2000" i="1" smtClean="0">
                            <a:latin typeface="Cambria Math" panose="02040503050406030204" pitchFamily="18" charset="0"/>
                            <a:ea typeface="Cambria Math" panose="02040503050406030204" pitchFamily="18" charset="0"/>
                          </a:rPr>
                        </m:ctrlPr>
                      </m:sSubPr>
                      <m:e>
                        <m:r>
                          <a:rPr lang="en-US" altLang="zh-CN" sz="2000" b="0" i="1" smtClean="0">
                            <a:latin typeface="Cambria Math" panose="02040503050406030204" pitchFamily="18" charset="0"/>
                            <a:ea typeface="Cambria Math" panose="02040503050406030204" pitchFamily="18" charset="0"/>
                          </a:rPr>
                          <m:t>𝐹</m:t>
                        </m:r>
                      </m:e>
                      <m:sub>
                        <m:r>
                          <a:rPr lang="en-US" altLang="zh-CN" sz="2000" b="0" i="1" smtClean="0">
                            <a:latin typeface="Cambria Math" panose="02040503050406030204" pitchFamily="18" charset="0"/>
                            <a:ea typeface="Cambria Math" panose="02040503050406030204" pitchFamily="18" charset="0"/>
                          </a:rPr>
                          <m:t>𝑘</m:t>
                        </m:r>
                        <m:r>
                          <a:rPr lang="en-US" altLang="zh-CN" sz="2000" b="0" i="1" smtClean="0">
                            <a:latin typeface="Cambria Math" panose="02040503050406030204" pitchFamily="18" charset="0"/>
                            <a:ea typeface="Cambria Math" panose="02040503050406030204" pitchFamily="18" charset="0"/>
                          </a:rPr>
                          <m:t>−1</m:t>
                        </m:r>
                      </m:sub>
                    </m:sSub>
                    <m:r>
                      <a:rPr lang="en-US" altLang="zh-CN" sz="2000" b="0" i="1" smtClean="0">
                        <a:latin typeface="Cambria Math" panose="02040503050406030204" pitchFamily="18" charset="0"/>
                        <a:ea typeface="Cambria Math" panose="02040503050406030204" pitchFamily="18" charset="0"/>
                      </a:rPr>
                      <m:t>" </m:t>
                    </m:r>
                  </m:oMath>
                </a14:m>
                <a:r>
                  <a:rPr lang="en-US" altLang="zh-CN" sz="2000" dirty="0">
                    <a:latin typeface="Times New Roman" panose="02020603050405020304" pitchFamily="18" charset="0"/>
                    <a:ea typeface="Arial Unicode MS" panose="020B0604020202020204" pitchFamily="34" charset="-122"/>
                    <a:cs typeface="Times New Roman" panose="02020603050405020304" pitchFamily="18" charset="0"/>
                  </a:rPr>
                  <a:t>method</a:t>
                </a:r>
                <a:endParaRPr lang="zh-CN" altLang="en-US" sz="2000" dirty="0">
                  <a:latin typeface="Times New Roman" panose="02020603050405020304" pitchFamily="18" charset="0"/>
                  <a:ea typeface="Arial Unicode MS" panose="020B0604020202020204" pitchFamily="34" charset="-122"/>
                  <a:cs typeface="Times New Roman" panose="02020603050405020304" pitchFamily="18" charset="0"/>
                </a:endParaRPr>
              </a:p>
            </p:txBody>
          </p:sp>
        </mc:Choice>
        <mc:Fallback xmlns="">
          <p:sp>
            <p:nvSpPr>
              <p:cNvPr id="43" name="文本框 42"/>
              <p:cNvSpPr txBox="1">
                <a:spLocks noRot="1" noChangeAspect="1" noMove="1" noResize="1" noEditPoints="1" noAdjustHandles="1" noChangeArrowheads="1" noChangeShapeType="1" noTextEdit="1"/>
              </p:cNvSpPr>
              <p:nvPr/>
            </p:nvSpPr>
            <p:spPr>
              <a:xfrm>
                <a:off x="3074138" y="5191349"/>
                <a:ext cx="4224020" cy="400110"/>
              </a:xfrm>
              <a:prstGeom prst="rect">
                <a:avLst/>
              </a:prstGeom>
              <a:blipFill rotWithShape="0">
                <a:blip r:embed="rId6"/>
                <a:stretch>
                  <a:fillRect l="-1299" t="-9231" b="-27692"/>
                </a:stretch>
              </a:blipFill>
            </p:spPr>
            <p:txBody>
              <a:bodyPr/>
              <a:lstStyle/>
              <a:p>
                <a:r>
                  <a:rPr lang="zh-CN" altLang="en-US">
                    <a:noFill/>
                  </a:rPr>
                  <a:t> </a:t>
                </a:r>
              </a:p>
            </p:txBody>
          </p:sp>
        </mc:Fallback>
      </mc:AlternateContent>
      <p:sp>
        <p:nvSpPr>
          <p:cNvPr id="44" name="矩形 43"/>
          <p:cNvSpPr/>
          <p:nvPr/>
        </p:nvSpPr>
        <p:spPr>
          <a:xfrm>
            <a:off x="3134340" y="1994901"/>
            <a:ext cx="889225" cy="307777"/>
          </a:xfrm>
          <a:prstGeom prst="rect">
            <a:avLst/>
          </a:prstGeom>
        </p:spPr>
        <p:txBody>
          <a:bodyPr wrap="square">
            <a:spAutoFit/>
          </a:bodyPr>
          <a:lstStyle/>
          <a:p>
            <a:pPr algn="ctr"/>
            <a:r>
              <a:rPr lang="en-US" altLang="zh-CN" sz="1400" dirty="0">
                <a:latin typeface="Times New Roman" panose="02020603050405020304" pitchFamily="18" charset="0"/>
                <a:cs typeface="Times New Roman" panose="02020603050405020304" pitchFamily="18" charset="0"/>
              </a:rPr>
              <a:t>zone</a:t>
            </a:r>
            <a:endParaRPr lang="zh-CN" altLang="en-US" sz="1400" dirty="0">
              <a:latin typeface="Times New Roman" panose="02020603050405020304" pitchFamily="18" charset="0"/>
              <a:cs typeface="Times New Roman" panose="02020603050405020304" pitchFamily="18" charset="0"/>
            </a:endParaRPr>
          </a:p>
        </p:txBody>
      </p:sp>
      <p:sp>
        <p:nvSpPr>
          <p:cNvPr id="45" name="矩形 44"/>
          <p:cNvSpPr/>
          <p:nvPr/>
        </p:nvSpPr>
        <p:spPr>
          <a:xfrm>
            <a:off x="5918568" y="1861346"/>
            <a:ext cx="889225" cy="523220"/>
          </a:xfrm>
          <a:prstGeom prst="rect">
            <a:avLst/>
          </a:prstGeom>
        </p:spPr>
        <p:txBody>
          <a:bodyPr wrap="square">
            <a:spAutoFit/>
          </a:bodyPr>
          <a:lstStyle/>
          <a:p>
            <a:pPr algn="ctr"/>
            <a:r>
              <a:rPr lang="en-US" altLang="zh-CN" sz="1400" dirty="0">
                <a:latin typeface="Times New Roman" panose="02020603050405020304" pitchFamily="18" charset="0"/>
                <a:cs typeface="Times New Roman" panose="02020603050405020304" pitchFamily="18" charset="0"/>
              </a:rPr>
              <a:t>daily support</a:t>
            </a:r>
            <a:endParaRPr lang="zh-CN" altLang="en-US" sz="1400" dirty="0">
              <a:latin typeface="Times New Roman" panose="02020603050405020304" pitchFamily="18" charset="0"/>
              <a:cs typeface="Times New Roman" panose="02020603050405020304" pitchFamily="18" charset="0"/>
            </a:endParaRPr>
          </a:p>
        </p:txBody>
      </p:sp>
      <p:sp>
        <p:nvSpPr>
          <p:cNvPr id="46" name="矩形 45"/>
          <p:cNvSpPr/>
          <p:nvPr/>
        </p:nvSpPr>
        <p:spPr>
          <a:xfrm>
            <a:off x="5069973" y="1969085"/>
            <a:ext cx="889225" cy="307777"/>
          </a:xfrm>
          <a:prstGeom prst="rect">
            <a:avLst/>
          </a:prstGeom>
        </p:spPr>
        <p:txBody>
          <a:bodyPr wrap="square">
            <a:spAutoFit/>
          </a:bodyPr>
          <a:lstStyle/>
          <a:p>
            <a:pPr algn="ctr"/>
            <a:r>
              <a:rPr lang="en-US" altLang="zh-CN" sz="1400" dirty="0">
                <a:latin typeface="Times New Roman" panose="02020603050405020304" pitchFamily="18" charset="0"/>
                <a:cs typeface="Times New Roman" panose="02020603050405020304" pitchFamily="18" charset="0"/>
              </a:rPr>
              <a:t>   zone</a:t>
            </a:r>
            <a:endParaRPr lang="zh-CN" altLang="en-US" sz="1400" dirty="0">
              <a:latin typeface="Times New Roman" panose="02020603050405020304" pitchFamily="18" charset="0"/>
              <a:cs typeface="Times New Roman" panose="02020603050405020304" pitchFamily="18" charset="0"/>
            </a:endParaRPr>
          </a:p>
        </p:txBody>
      </p:sp>
      <p:sp>
        <p:nvSpPr>
          <p:cNvPr id="47" name="矩形 46"/>
          <p:cNvSpPr/>
          <p:nvPr/>
        </p:nvSpPr>
        <p:spPr>
          <a:xfrm>
            <a:off x="8014309" y="1888496"/>
            <a:ext cx="889225" cy="523220"/>
          </a:xfrm>
          <a:prstGeom prst="rect">
            <a:avLst/>
          </a:prstGeom>
        </p:spPr>
        <p:txBody>
          <a:bodyPr wrap="square">
            <a:spAutoFit/>
          </a:bodyPr>
          <a:lstStyle/>
          <a:p>
            <a:pPr algn="ctr"/>
            <a:r>
              <a:rPr lang="en-US" altLang="zh-CN" sz="1400" dirty="0">
                <a:latin typeface="Times New Roman" panose="02020603050405020304" pitchFamily="18" charset="0"/>
                <a:cs typeface="Times New Roman" panose="02020603050405020304" pitchFamily="18" charset="0"/>
              </a:rPr>
              <a:t>daily support</a:t>
            </a:r>
            <a:endParaRPr lang="zh-CN" altLang="en-US" sz="1400" dirty="0">
              <a:latin typeface="Times New Roman" panose="02020603050405020304" pitchFamily="18" charset="0"/>
              <a:cs typeface="Times New Roman" panose="02020603050405020304" pitchFamily="18" charset="0"/>
            </a:endParaRPr>
          </a:p>
        </p:txBody>
      </p:sp>
      <p:sp>
        <p:nvSpPr>
          <p:cNvPr id="48" name="矩形 47"/>
          <p:cNvSpPr/>
          <p:nvPr/>
        </p:nvSpPr>
        <p:spPr>
          <a:xfrm>
            <a:off x="7165714" y="1996235"/>
            <a:ext cx="889225" cy="307777"/>
          </a:xfrm>
          <a:prstGeom prst="rect">
            <a:avLst/>
          </a:prstGeom>
        </p:spPr>
        <p:txBody>
          <a:bodyPr wrap="square">
            <a:spAutoFit/>
          </a:bodyPr>
          <a:lstStyle/>
          <a:p>
            <a:pPr algn="ctr"/>
            <a:r>
              <a:rPr lang="en-US" altLang="zh-CN" sz="1400" dirty="0">
                <a:latin typeface="Times New Roman" panose="02020603050405020304" pitchFamily="18" charset="0"/>
                <a:cs typeface="Times New Roman" panose="02020603050405020304" pitchFamily="18" charset="0"/>
              </a:rPr>
              <a:t>zone</a:t>
            </a:r>
            <a:endParaRPr lang="zh-CN" altLang="en-US" sz="1400" dirty="0">
              <a:latin typeface="Times New Roman" panose="02020603050405020304" pitchFamily="18" charset="0"/>
              <a:cs typeface="Times New Roman" panose="02020603050405020304" pitchFamily="18" charset="0"/>
            </a:endParaRPr>
          </a:p>
        </p:txBody>
      </p:sp>
      <p:sp>
        <p:nvSpPr>
          <p:cNvPr id="49" name="矩形 48"/>
          <p:cNvSpPr/>
          <p:nvPr/>
        </p:nvSpPr>
        <p:spPr>
          <a:xfrm>
            <a:off x="3283719" y="1861346"/>
            <a:ext cx="1588441" cy="2508357"/>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5143225" y="1861346"/>
            <a:ext cx="1588441" cy="2508357"/>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7109736" y="1859390"/>
            <a:ext cx="1704058" cy="2508357"/>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2" name="直接箭头连接符 51"/>
          <p:cNvCxnSpPr/>
          <p:nvPr/>
        </p:nvCxnSpPr>
        <p:spPr>
          <a:xfrm>
            <a:off x="3134340" y="4739584"/>
            <a:ext cx="5850294" cy="0"/>
          </a:xfrm>
          <a:prstGeom prst="straightConnector1">
            <a:avLst/>
          </a:prstGeom>
          <a:ln w="28575">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53" name="文本框 52"/>
          <p:cNvSpPr txBox="1"/>
          <p:nvPr/>
        </p:nvSpPr>
        <p:spPr>
          <a:xfrm>
            <a:off x="4576065" y="4403447"/>
            <a:ext cx="3120750" cy="369332"/>
          </a:xfrm>
          <a:prstGeom prst="rect">
            <a:avLst/>
          </a:prstGeom>
          <a:noFill/>
          <a:ln>
            <a:noFill/>
          </a:ln>
        </p:spPr>
        <p:txBody>
          <a:bodyPr wrap="square" rtlCol="0">
            <a:spAutoFit/>
          </a:bodyPr>
          <a:lstStyle/>
          <a:p>
            <a:r>
              <a:rPr lang="en-US" altLang="zh-CN" i="1" dirty="0">
                <a:solidFill>
                  <a:schemeClr val="bg1">
                    <a:lumMod val="50000"/>
                  </a:schemeClr>
                </a:solidFill>
              </a:rPr>
              <a:t>Daily support threshold = 2/3</a:t>
            </a:r>
            <a:endParaRPr lang="zh-CN" altLang="en-US" i="1" dirty="0">
              <a:solidFill>
                <a:schemeClr val="bg1">
                  <a:lumMod val="50000"/>
                </a:schemeClr>
              </a:solidFill>
            </a:endParaRPr>
          </a:p>
        </p:txBody>
      </p:sp>
      <p:sp>
        <p:nvSpPr>
          <p:cNvPr id="54" name="文本框 53"/>
          <p:cNvSpPr txBox="1"/>
          <p:nvPr/>
        </p:nvSpPr>
        <p:spPr>
          <a:xfrm>
            <a:off x="6913690" y="5199329"/>
            <a:ext cx="2659225" cy="369332"/>
          </a:xfrm>
          <a:prstGeom prst="rect">
            <a:avLst/>
          </a:prstGeom>
          <a:noFill/>
        </p:spPr>
        <p:txBody>
          <a:bodyPr wrap="square" rtlCol="0">
            <a:spAutoFit/>
          </a:bodyPr>
          <a:lstStyle/>
          <a:p>
            <a:r>
              <a:rPr lang="zh-CN" altLang="en-US"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a:t>
            </a:r>
            <a:r>
              <a:rPr lang="en-US" altLang="zh-CN"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spatially adjacent</a:t>
            </a:r>
            <a:endParaRPr lang="zh-CN" altLang="en-US" dirty="0">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55" name="矩形 54"/>
          <p:cNvSpPr/>
          <p:nvPr/>
        </p:nvSpPr>
        <p:spPr>
          <a:xfrm>
            <a:off x="7047903" y="5694774"/>
            <a:ext cx="2326278" cy="369332"/>
          </a:xfrm>
          <a:prstGeom prst="rect">
            <a:avLst/>
          </a:prstGeom>
          <a:noFill/>
        </p:spPr>
        <p:txBody>
          <a:bodyPr wrap="square" rtlCol="0">
            <a:spAutoFit/>
          </a:bodyPr>
          <a:lstStyle/>
          <a:p>
            <a:r>
              <a:rPr lang="en-US" altLang="zh-CN"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*not a subset </a:t>
            </a:r>
            <a:endParaRPr lang="zh-CN" altLang="en-US"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56" name="标题 1"/>
          <p:cNvSpPr txBox="1">
            <a:spLocks/>
          </p:cNvSpPr>
          <p:nvPr/>
        </p:nvSpPr>
        <p:spPr>
          <a:xfrm>
            <a:off x="297486" y="29173"/>
            <a:ext cx="6750417" cy="70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defRPr>
            </a:lvl1pPr>
          </a:lstStyle>
          <a:p>
            <a:r>
              <a:rPr lang="en-US" altLang="zh-CN" dirty="0"/>
              <a:t>Risky Patterns Mining</a:t>
            </a:r>
          </a:p>
        </p:txBody>
      </p:sp>
      <p:grpSp>
        <p:nvGrpSpPr>
          <p:cNvPr id="78" name="组合 77"/>
          <p:cNvGrpSpPr/>
          <p:nvPr/>
        </p:nvGrpSpPr>
        <p:grpSpPr>
          <a:xfrm>
            <a:off x="1580985" y="1934857"/>
            <a:ext cx="1295833" cy="4609470"/>
            <a:chOff x="1580985" y="1934857"/>
            <a:chExt cx="1295833" cy="4609470"/>
          </a:xfrm>
        </p:grpSpPr>
        <p:sp>
          <p:nvSpPr>
            <p:cNvPr id="79" name="矩形 78"/>
            <p:cNvSpPr/>
            <p:nvPr/>
          </p:nvSpPr>
          <p:spPr>
            <a:xfrm>
              <a:off x="1580985" y="1934857"/>
              <a:ext cx="321276" cy="90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79"/>
            <p:cNvSpPr/>
            <p:nvPr/>
          </p:nvSpPr>
          <p:spPr>
            <a:xfrm>
              <a:off x="1580985" y="5383995"/>
              <a:ext cx="321276" cy="90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p:cNvSpPr/>
            <p:nvPr/>
          </p:nvSpPr>
          <p:spPr>
            <a:xfrm>
              <a:off x="2221178" y="1943493"/>
              <a:ext cx="336672" cy="280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p:cNvSpPr/>
            <p:nvPr/>
          </p:nvSpPr>
          <p:spPr>
            <a:xfrm>
              <a:off x="2557849" y="2791024"/>
              <a:ext cx="318969" cy="3041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3"/>
            <p:cNvSpPr/>
            <p:nvPr/>
          </p:nvSpPr>
          <p:spPr>
            <a:xfrm>
              <a:off x="2557849" y="6240162"/>
              <a:ext cx="318969" cy="3041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p:cNvSpPr/>
            <p:nvPr/>
          </p:nvSpPr>
          <p:spPr>
            <a:xfrm>
              <a:off x="2221178" y="3654576"/>
              <a:ext cx="336672" cy="2914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5"/>
            <p:cNvSpPr/>
            <p:nvPr/>
          </p:nvSpPr>
          <p:spPr>
            <a:xfrm>
              <a:off x="2221177" y="5694774"/>
              <a:ext cx="336672" cy="2914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p:cNvSpPr/>
            <p:nvPr/>
          </p:nvSpPr>
          <p:spPr>
            <a:xfrm>
              <a:off x="2225491" y="2238322"/>
              <a:ext cx="336672" cy="2914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矩形 87"/>
            <p:cNvSpPr/>
            <p:nvPr/>
          </p:nvSpPr>
          <p:spPr>
            <a:xfrm>
              <a:off x="2553194" y="4505836"/>
              <a:ext cx="318969" cy="3041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3735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randombar(horizontal)">
                                      <p:cBhvr>
                                        <p:cTn id="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Risky Patterns in Tianjin</a:t>
            </a:r>
            <a:endParaRPr lang="zh-CN" altLang="en-US" dirty="0"/>
          </a:p>
        </p:txBody>
      </p:sp>
      <p:pic>
        <p:nvPicPr>
          <p:cNvPr id="4" name="图片 3" descr="屏幕剪辑"/>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3584"/>
          <a:stretch/>
        </p:blipFill>
        <p:spPr>
          <a:xfrm>
            <a:off x="-198120" y="1571969"/>
            <a:ext cx="9464727" cy="4604994"/>
          </a:xfrm>
          <a:prstGeom prst="rect">
            <a:avLst/>
          </a:prstGeom>
        </p:spPr>
      </p:pic>
    </p:spTree>
    <p:extLst>
      <p:ext uri="{BB962C8B-B14F-4D97-AF65-F5344CB8AC3E}">
        <p14:creationId xmlns:p14="http://schemas.microsoft.com/office/powerpoint/2010/main" val="1315119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err="1"/>
              <a:t>DGeye</a:t>
            </a:r>
            <a:r>
              <a:rPr lang="en-US" altLang="zh-CN" dirty="0"/>
              <a:t> : City Eyes on Dangerous Goods </a:t>
            </a:r>
            <a:endParaRPr lang="zh-CN" altLang="en-US" dirty="0"/>
          </a:p>
        </p:txBody>
      </p:sp>
      <p:sp>
        <p:nvSpPr>
          <p:cNvPr id="3" name="内容占位符 2"/>
          <p:cNvSpPr>
            <a:spLocks noGrp="1"/>
          </p:cNvSpPr>
          <p:nvPr>
            <p:ph idx="1"/>
          </p:nvPr>
        </p:nvSpPr>
        <p:spPr>
          <a:xfrm>
            <a:off x="1543050" y="1366811"/>
            <a:ext cx="6125718" cy="4326854"/>
          </a:xfrm>
        </p:spPr>
        <p:txBody>
          <a:bodyPr>
            <a:normAutofit/>
          </a:bodyPr>
          <a:lstStyle/>
          <a:p>
            <a:r>
              <a:rPr lang="en-US" altLang="zh-CN" sz="3600" dirty="0"/>
              <a:t>Multi-source data fusion</a:t>
            </a:r>
          </a:p>
          <a:p>
            <a:endParaRPr lang="en-US" altLang="zh-CN" sz="3600" dirty="0"/>
          </a:p>
          <a:p>
            <a:r>
              <a:rPr lang="en-US" altLang="zh-CN" sz="3600" dirty="0"/>
              <a:t>Frequent risk pattern mining</a:t>
            </a:r>
          </a:p>
          <a:p>
            <a:endParaRPr lang="en-US" altLang="zh-CN" sz="3600" dirty="0"/>
          </a:p>
          <a:p>
            <a:r>
              <a:rPr lang="en-US" altLang="zh-CN" sz="3600" b="1" dirty="0">
                <a:solidFill>
                  <a:srgbClr val="FF0000"/>
                </a:solidFill>
              </a:rPr>
              <a:t>Causal network building</a:t>
            </a:r>
          </a:p>
          <a:p>
            <a:endParaRPr lang="en-US" altLang="zh-CN" sz="3600" dirty="0"/>
          </a:p>
          <a:p>
            <a:r>
              <a:rPr lang="en-US" altLang="zh-CN" sz="3600" dirty="0"/>
              <a:t>Applications</a:t>
            </a:r>
            <a:endParaRPr lang="zh-CN" altLang="en-US" sz="3600" dirty="0"/>
          </a:p>
        </p:txBody>
      </p:sp>
    </p:spTree>
    <p:extLst>
      <p:ext uri="{BB962C8B-B14F-4D97-AF65-F5344CB8AC3E}">
        <p14:creationId xmlns:p14="http://schemas.microsoft.com/office/powerpoint/2010/main" val="3631788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Causal Relations among Patterns</a:t>
            </a:r>
            <a:endParaRPr lang="zh-CN" altLang="en-US" dirty="0"/>
          </a:p>
        </p:txBody>
      </p:sp>
      <p:grpSp>
        <p:nvGrpSpPr>
          <p:cNvPr id="23" name="组合 22"/>
          <p:cNvGrpSpPr/>
          <p:nvPr/>
        </p:nvGrpSpPr>
        <p:grpSpPr>
          <a:xfrm>
            <a:off x="160750" y="1125260"/>
            <a:ext cx="8795947" cy="3157180"/>
            <a:chOff x="267430" y="1978700"/>
            <a:chExt cx="8795947" cy="3576372"/>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7293" y="1996440"/>
              <a:ext cx="2524715" cy="1682378"/>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7556" y="1978700"/>
              <a:ext cx="2735821" cy="1700118"/>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430" y="1996440"/>
              <a:ext cx="2524315" cy="1682378"/>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8165" y="4632959"/>
              <a:ext cx="574697" cy="922113"/>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2360" y="4632959"/>
              <a:ext cx="574697" cy="922113"/>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3970" y="4632959"/>
              <a:ext cx="574697" cy="922113"/>
            </a:xfrm>
            <a:prstGeom prst="rect">
              <a:avLst/>
            </a:prstGeom>
          </p:spPr>
        </p:pic>
        <p:grpSp>
          <p:nvGrpSpPr>
            <p:cNvPr id="16" name="组合 15"/>
            <p:cNvGrpSpPr/>
            <p:nvPr/>
          </p:nvGrpSpPr>
          <p:grpSpPr>
            <a:xfrm>
              <a:off x="267430" y="3662804"/>
              <a:ext cx="2524315" cy="970155"/>
              <a:chOff x="267430" y="3662804"/>
              <a:chExt cx="2524315" cy="970155"/>
            </a:xfrm>
          </p:grpSpPr>
          <p:cxnSp>
            <p:nvCxnSpPr>
              <p:cNvPr id="11" name="直接箭头连接符 10"/>
              <p:cNvCxnSpPr>
                <a:stCxn id="9" idx="0"/>
              </p:cNvCxnSpPr>
              <p:nvPr/>
            </p:nvCxnSpPr>
            <p:spPr>
              <a:xfrm flipH="1" flipV="1">
                <a:off x="267430" y="3678818"/>
                <a:ext cx="1303889" cy="954141"/>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a:stCxn id="9" idx="0"/>
              </p:cNvCxnSpPr>
              <p:nvPr/>
            </p:nvCxnSpPr>
            <p:spPr>
              <a:xfrm flipV="1">
                <a:off x="1571319" y="3662804"/>
                <a:ext cx="1220426" cy="970155"/>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3297693" y="3678818"/>
              <a:ext cx="2524315" cy="970155"/>
              <a:chOff x="267430" y="3662804"/>
              <a:chExt cx="2524315" cy="970155"/>
            </a:xfrm>
          </p:grpSpPr>
          <p:cxnSp>
            <p:nvCxnSpPr>
              <p:cNvPr id="18" name="直接箭头连接符 17"/>
              <p:cNvCxnSpPr/>
              <p:nvPr/>
            </p:nvCxnSpPr>
            <p:spPr>
              <a:xfrm flipH="1" flipV="1">
                <a:off x="267430" y="3678818"/>
                <a:ext cx="1303889" cy="954141"/>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V="1">
                <a:off x="1571319" y="3662804"/>
                <a:ext cx="1220426" cy="970155"/>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0" name="组合 19"/>
            <p:cNvGrpSpPr/>
            <p:nvPr/>
          </p:nvGrpSpPr>
          <p:grpSpPr>
            <a:xfrm>
              <a:off x="6357554" y="3662804"/>
              <a:ext cx="2705823" cy="970155"/>
              <a:chOff x="267430" y="3662804"/>
              <a:chExt cx="2524315" cy="970155"/>
            </a:xfrm>
          </p:grpSpPr>
          <p:cxnSp>
            <p:nvCxnSpPr>
              <p:cNvPr id="21" name="直接箭头连接符 20"/>
              <p:cNvCxnSpPr/>
              <p:nvPr/>
            </p:nvCxnSpPr>
            <p:spPr>
              <a:xfrm flipH="1" flipV="1">
                <a:off x="267430" y="3678818"/>
                <a:ext cx="1303889" cy="954141"/>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V="1">
                <a:off x="1571319" y="3662804"/>
                <a:ext cx="1220426" cy="970155"/>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pic>
        <p:nvPicPr>
          <p:cNvPr id="24" name="图片 23"/>
          <p:cNvPicPr>
            <a:picLocks noChangeAspect="1"/>
          </p:cNvPicPr>
          <p:nvPr/>
        </p:nvPicPr>
        <p:blipFill rotWithShape="1">
          <a:blip r:embed="rId7">
            <a:extLst>
              <a:ext uri="{28A0092B-C50C-407E-A947-70E740481C1C}">
                <a14:useLocalDpi xmlns:a14="http://schemas.microsoft.com/office/drawing/2010/main" val="0"/>
              </a:ext>
            </a:extLst>
          </a:blip>
          <a:srcRect t="28203" b="26191"/>
          <a:stretch/>
        </p:blipFill>
        <p:spPr>
          <a:xfrm>
            <a:off x="194797" y="4634657"/>
            <a:ext cx="2539682" cy="1158240"/>
          </a:xfrm>
          <a:prstGeom prst="rect">
            <a:avLst/>
          </a:prstGeom>
        </p:spPr>
      </p:pic>
      <p:sp>
        <p:nvSpPr>
          <p:cNvPr id="25" name="矩形 24"/>
          <p:cNvSpPr/>
          <p:nvPr/>
        </p:nvSpPr>
        <p:spPr>
          <a:xfrm>
            <a:off x="0" y="6065520"/>
            <a:ext cx="9144000" cy="762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FF0000"/>
                </a:solidFill>
                <a:latin typeface="Times New Roman" panose="02020603050405020304" pitchFamily="18" charset="0"/>
                <a:cs typeface="Times New Roman" panose="02020603050405020304" pitchFamily="18" charset="0"/>
              </a:rPr>
              <a:t>Reason: dangerous goods requirements in the destination</a:t>
            </a:r>
          </a:p>
        </p:txBody>
      </p:sp>
    </p:spTree>
    <p:extLst>
      <p:ext uri="{BB962C8B-B14F-4D97-AF65-F5344CB8AC3E}">
        <p14:creationId xmlns:p14="http://schemas.microsoft.com/office/powerpoint/2010/main" val="98228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05556E-6 4.81481E-6 L 0.67622 -0.00695 " pathEditMode="relative" rAng="0" ptsTypes="AA">
                                      <p:cBhvr>
                                        <p:cTn id="6" dur="2000" fill="hold"/>
                                        <p:tgtEl>
                                          <p:spTgt spid="24"/>
                                        </p:tgtEl>
                                        <p:attrNameLst>
                                          <p:attrName>ppt_x</p:attrName>
                                          <p:attrName>ppt_y</p:attrName>
                                        </p:attrNameLst>
                                      </p:cBhvr>
                                      <p:rCtr x="33802"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Causal Network Building</a:t>
            </a:r>
            <a:endParaRPr lang="zh-CN" altLang="en-US" dirty="0"/>
          </a:p>
        </p:txBody>
      </p:sp>
      <p:sp>
        <p:nvSpPr>
          <p:cNvPr id="4" name="矩形 3"/>
          <p:cNvSpPr/>
          <p:nvPr/>
        </p:nvSpPr>
        <p:spPr>
          <a:xfrm>
            <a:off x="237114" y="1252966"/>
            <a:ext cx="1841241" cy="338554"/>
          </a:xfrm>
          <a:prstGeom prst="rect">
            <a:avLst/>
          </a:prstGeom>
        </p:spPr>
        <p:txBody>
          <a:bodyPr wrap="square">
            <a:spAutoFit/>
          </a:bodyPr>
          <a:lstStyle/>
          <a:p>
            <a:pPr algn="ctr"/>
            <a:r>
              <a:rPr lang="en-US" altLang="zh-CN" sz="1600" dirty="0">
                <a:latin typeface="Times New Roman" panose="02020603050405020304" pitchFamily="18" charset="0"/>
                <a:ea typeface="Arial Unicode MS" panose="020B0604020202020204" pitchFamily="34" charset="-122"/>
                <a:cs typeface="Times New Roman" panose="02020603050405020304" pitchFamily="18" charset="0"/>
              </a:rPr>
              <a:t>Risk patterns </a:t>
            </a:r>
          </a:p>
        </p:txBody>
      </p:sp>
      <p:graphicFrame>
        <p:nvGraphicFramePr>
          <p:cNvPr id="5" name="表格 4"/>
          <p:cNvGraphicFramePr>
            <a:graphicFrameLocks noGrp="1"/>
          </p:cNvGraphicFramePr>
          <p:nvPr>
            <p:extLst>
              <p:ext uri="{D42A27DB-BD31-4B8C-83A1-F6EECF244321}">
                <p14:modId xmlns:p14="http://schemas.microsoft.com/office/powerpoint/2010/main" val="2906988244"/>
              </p:ext>
            </p:extLst>
          </p:nvPr>
        </p:nvGraphicFramePr>
        <p:xfrm>
          <a:off x="349600" y="1627742"/>
          <a:ext cx="1616270" cy="1425550"/>
        </p:xfrm>
        <a:graphic>
          <a:graphicData uri="http://schemas.openxmlformats.org/drawingml/2006/table">
            <a:tbl>
              <a:tblPr firstRow="1" bandRow="1">
                <a:tableStyleId>{5C22544A-7EE6-4342-B048-85BDC9FD1C3A}</a:tableStyleId>
              </a:tblPr>
              <a:tblGrid>
                <a:gridCol w="323254">
                  <a:extLst>
                    <a:ext uri="{9D8B030D-6E8A-4147-A177-3AD203B41FA5}">
                      <a16:colId xmlns:a16="http://schemas.microsoft.com/office/drawing/2014/main" val="20000"/>
                    </a:ext>
                  </a:extLst>
                </a:gridCol>
                <a:gridCol w="323254">
                  <a:extLst>
                    <a:ext uri="{9D8B030D-6E8A-4147-A177-3AD203B41FA5}">
                      <a16:colId xmlns:a16="http://schemas.microsoft.com/office/drawing/2014/main" val="20001"/>
                    </a:ext>
                  </a:extLst>
                </a:gridCol>
                <a:gridCol w="323254">
                  <a:extLst>
                    <a:ext uri="{9D8B030D-6E8A-4147-A177-3AD203B41FA5}">
                      <a16:colId xmlns:a16="http://schemas.microsoft.com/office/drawing/2014/main" val="20002"/>
                    </a:ext>
                  </a:extLst>
                </a:gridCol>
                <a:gridCol w="323254">
                  <a:extLst>
                    <a:ext uri="{9D8B030D-6E8A-4147-A177-3AD203B41FA5}">
                      <a16:colId xmlns:a16="http://schemas.microsoft.com/office/drawing/2014/main" val="20003"/>
                    </a:ext>
                  </a:extLst>
                </a:gridCol>
                <a:gridCol w="323254">
                  <a:extLst>
                    <a:ext uri="{9D8B030D-6E8A-4147-A177-3AD203B41FA5}">
                      <a16:colId xmlns:a16="http://schemas.microsoft.com/office/drawing/2014/main" val="20004"/>
                    </a:ext>
                  </a:extLst>
                </a:gridCol>
              </a:tblGrid>
              <a:tr h="285110">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10000"/>
                  </a:ext>
                </a:extLst>
              </a:tr>
              <a:tr h="285110">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C00000"/>
                    </a:solid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C00000"/>
                    </a:solid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10001"/>
                  </a:ext>
                </a:extLst>
              </a:tr>
              <a:tr h="285110">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C00000"/>
                    </a:solid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C00000"/>
                    </a:solid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10002"/>
                  </a:ext>
                </a:extLst>
              </a:tr>
              <a:tr h="285110">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C00000"/>
                    </a:solid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10003"/>
                  </a:ext>
                </a:extLst>
              </a:tr>
              <a:tr h="285110">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C00000"/>
                    </a:solidFill>
                  </a:tcPr>
                </a:tc>
                <a:extLst>
                  <a:ext uri="{0D108BD9-81ED-4DB2-BD59-A6C34878D82A}">
                    <a16:rowId xmlns:a16="http://schemas.microsoft.com/office/drawing/2014/main" val="10004"/>
                  </a:ext>
                </a:extLst>
              </a:tr>
            </a:tbl>
          </a:graphicData>
        </a:graphic>
      </p:graphicFrame>
      <p:sp>
        <p:nvSpPr>
          <p:cNvPr id="6" name="矩形 5"/>
          <p:cNvSpPr/>
          <p:nvPr/>
        </p:nvSpPr>
        <p:spPr>
          <a:xfrm>
            <a:off x="568006" y="3329499"/>
            <a:ext cx="1234632" cy="338554"/>
          </a:xfrm>
          <a:prstGeom prst="rect">
            <a:avLst/>
          </a:prstGeom>
        </p:spPr>
        <p:txBody>
          <a:bodyPr wrap="square">
            <a:spAutoFit/>
          </a:bodyPr>
          <a:lstStyle/>
          <a:p>
            <a:pPr algn="ctr"/>
            <a:r>
              <a:rPr lang="en-US" altLang="zh-CN" sz="1600" dirty="0">
                <a:latin typeface="Times New Roman" panose="02020603050405020304" pitchFamily="18" charset="0"/>
                <a:ea typeface="Arial Unicode MS" panose="020B0604020202020204" pitchFamily="34" charset="-122"/>
                <a:cs typeface="Times New Roman" panose="02020603050405020304" pitchFamily="18" charset="0"/>
              </a:rPr>
              <a:t>DGT traces</a:t>
            </a:r>
            <a:endParaRPr lang="zh-CN" altLang="en-US" sz="1600" dirty="0">
              <a:latin typeface="Times New Roman" panose="02020603050405020304" pitchFamily="18" charset="0"/>
              <a:ea typeface="Arial Unicode MS" panose="020B0604020202020204" pitchFamily="34" charset="-122"/>
              <a:cs typeface="Times New Roman" panose="02020603050405020304" pitchFamily="18" charset="0"/>
            </a:endParaRPr>
          </a:p>
        </p:txBody>
      </p:sp>
      <p:graphicFrame>
        <p:nvGraphicFramePr>
          <p:cNvPr id="7" name="表格 6"/>
          <p:cNvGraphicFramePr>
            <a:graphicFrameLocks noGrp="1"/>
          </p:cNvGraphicFramePr>
          <p:nvPr>
            <p:extLst>
              <p:ext uri="{D42A27DB-BD31-4B8C-83A1-F6EECF244321}">
                <p14:modId xmlns:p14="http://schemas.microsoft.com/office/powerpoint/2010/main" val="1047590733"/>
              </p:ext>
            </p:extLst>
          </p:nvPr>
        </p:nvGraphicFramePr>
        <p:xfrm>
          <a:off x="349600" y="3683454"/>
          <a:ext cx="1616270" cy="1425550"/>
        </p:xfrm>
        <a:graphic>
          <a:graphicData uri="http://schemas.openxmlformats.org/drawingml/2006/table">
            <a:tbl>
              <a:tblPr firstRow="1" bandRow="1">
                <a:tableStyleId>{5C22544A-7EE6-4342-B048-85BDC9FD1C3A}</a:tableStyleId>
              </a:tblPr>
              <a:tblGrid>
                <a:gridCol w="323254">
                  <a:extLst>
                    <a:ext uri="{9D8B030D-6E8A-4147-A177-3AD203B41FA5}">
                      <a16:colId xmlns:a16="http://schemas.microsoft.com/office/drawing/2014/main" val="20000"/>
                    </a:ext>
                  </a:extLst>
                </a:gridCol>
                <a:gridCol w="323254">
                  <a:extLst>
                    <a:ext uri="{9D8B030D-6E8A-4147-A177-3AD203B41FA5}">
                      <a16:colId xmlns:a16="http://schemas.microsoft.com/office/drawing/2014/main" val="20001"/>
                    </a:ext>
                  </a:extLst>
                </a:gridCol>
                <a:gridCol w="323254">
                  <a:extLst>
                    <a:ext uri="{9D8B030D-6E8A-4147-A177-3AD203B41FA5}">
                      <a16:colId xmlns:a16="http://schemas.microsoft.com/office/drawing/2014/main" val="20002"/>
                    </a:ext>
                  </a:extLst>
                </a:gridCol>
                <a:gridCol w="323254">
                  <a:extLst>
                    <a:ext uri="{9D8B030D-6E8A-4147-A177-3AD203B41FA5}">
                      <a16:colId xmlns:a16="http://schemas.microsoft.com/office/drawing/2014/main" val="20003"/>
                    </a:ext>
                  </a:extLst>
                </a:gridCol>
                <a:gridCol w="323254">
                  <a:extLst>
                    <a:ext uri="{9D8B030D-6E8A-4147-A177-3AD203B41FA5}">
                      <a16:colId xmlns:a16="http://schemas.microsoft.com/office/drawing/2014/main" val="20004"/>
                    </a:ext>
                  </a:extLst>
                </a:gridCol>
              </a:tblGrid>
              <a:tr h="285110">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10000"/>
                  </a:ext>
                </a:extLst>
              </a:tr>
              <a:tr h="285110">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10001"/>
                  </a:ext>
                </a:extLst>
              </a:tr>
              <a:tr h="285110">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10002"/>
                  </a:ext>
                </a:extLst>
              </a:tr>
              <a:tr h="285110">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10003"/>
                  </a:ext>
                </a:extLst>
              </a:tr>
              <a:tr h="285110">
                <a:tc>
                  <a:txBody>
                    <a:bodyPr/>
                    <a:lstStyle/>
                    <a:p>
                      <a:endParaRPr lang="zh-CN" altLang="en-US" sz="140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tc>
                  <a:txBody>
                    <a:bodyPr/>
                    <a:lstStyle/>
                    <a:p>
                      <a:endParaRPr lang="zh-CN" altLang="en-US" sz="1400" dirty="0"/>
                    </a:p>
                  </a:txBody>
                  <a:tcPr marL="71277" marR="71277" marT="35639" marB="35639">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8" name="任意多边形 7"/>
          <p:cNvSpPr/>
          <p:nvPr/>
        </p:nvSpPr>
        <p:spPr>
          <a:xfrm>
            <a:off x="708570" y="3839815"/>
            <a:ext cx="1063690" cy="1063690"/>
          </a:xfrm>
          <a:custGeom>
            <a:avLst/>
            <a:gdLst>
              <a:gd name="connsiteX0" fmla="*/ 149290 w 1063690"/>
              <a:gd name="connsiteY0" fmla="*/ 0 h 1063690"/>
              <a:gd name="connsiteX1" fmla="*/ 93306 w 1063690"/>
              <a:gd name="connsiteY1" fmla="*/ 93306 h 1063690"/>
              <a:gd name="connsiteX2" fmla="*/ 83976 w 1063690"/>
              <a:gd name="connsiteY2" fmla="*/ 167951 h 1063690"/>
              <a:gd name="connsiteX3" fmla="*/ 102637 w 1063690"/>
              <a:gd name="connsiteY3" fmla="*/ 335902 h 1063690"/>
              <a:gd name="connsiteX4" fmla="*/ 130629 w 1063690"/>
              <a:gd name="connsiteY4" fmla="*/ 354563 h 1063690"/>
              <a:gd name="connsiteX5" fmla="*/ 186613 w 1063690"/>
              <a:gd name="connsiteY5" fmla="*/ 382555 h 1063690"/>
              <a:gd name="connsiteX6" fmla="*/ 195943 w 1063690"/>
              <a:gd name="connsiteY6" fmla="*/ 410547 h 1063690"/>
              <a:gd name="connsiteX7" fmla="*/ 139960 w 1063690"/>
              <a:gd name="connsiteY7" fmla="*/ 457200 h 1063690"/>
              <a:gd name="connsiteX8" fmla="*/ 121298 w 1063690"/>
              <a:gd name="connsiteY8" fmla="*/ 494522 h 1063690"/>
              <a:gd name="connsiteX9" fmla="*/ 111968 w 1063690"/>
              <a:gd name="connsiteY9" fmla="*/ 522514 h 1063690"/>
              <a:gd name="connsiteX10" fmla="*/ 83976 w 1063690"/>
              <a:gd name="connsiteY10" fmla="*/ 541175 h 1063690"/>
              <a:gd name="connsiteX11" fmla="*/ 46653 w 1063690"/>
              <a:gd name="connsiteY11" fmla="*/ 634482 h 1063690"/>
              <a:gd name="connsiteX12" fmla="*/ 37323 w 1063690"/>
              <a:gd name="connsiteY12" fmla="*/ 671804 h 1063690"/>
              <a:gd name="connsiteX13" fmla="*/ 0 w 1063690"/>
              <a:gd name="connsiteY13" fmla="*/ 727788 h 1063690"/>
              <a:gd name="connsiteX14" fmla="*/ 18662 w 1063690"/>
              <a:gd name="connsiteY14" fmla="*/ 811763 h 1063690"/>
              <a:gd name="connsiteX15" fmla="*/ 27992 w 1063690"/>
              <a:gd name="connsiteY15" fmla="*/ 839755 h 1063690"/>
              <a:gd name="connsiteX16" fmla="*/ 83976 w 1063690"/>
              <a:gd name="connsiteY16" fmla="*/ 867747 h 1063690"/>
              <a:gd name="connsiteX17" fmla="*/ 139960 w 1063690"/>
              <a:gd name="connsiteY17" fmla="*/ 914400 h 1063690"/>
              <a:gd name="connsiteX18" fmla="*/ 205274 w 1063690"/>
              <a:gd name="connsiteY18" fmla="*/ 998375 h 1063690"/>
              <a:gd name="connsiteX19" fmla="*/ 214604 w 1063690"/>
              <a:gd name="connsiteY19" fmla="*/ 1026367 h 1063690"/>
              <a:gd name="connsiteX20" fmla="*/ 270588 w 1063690"/>
              <a:gd name="connsiteY20" fmla="*/ 1045029 h 1063690"/>
              <a:gd name="connsiteX21" fmla="*/ 317241 w 1063690"/>
              <a:gd name="connsiteY21" fmla="*/ 1063690 h 1063690"/>
              <a:gd name="connsiteX22" fmla="*/ 363894 w 1063690"/>
              <a:gd name="connsiteY22" fmla="*/ 1054359 h 1063690"/>
              <a:gd name="connsiteX23" fmla="*/ 429209 w 1063690"/>
              <a:gd name="connsiteY23" fmla="*/ 1045029 h 1063690"/>
              <a:gd name="connsiteX24" fmla="*/ 494523 w 1063690"/>
              <a:gd name="connsiteY24" fmla="*/ 1007706 h 1063690"/>
              <a:gd name="connsiteX25" fmla="*/ 615821 w 1063690"/>
              <a:gd name="connsiteY25" fmla="*/ 1026367 h 1063690"/>
              <a:gd name="connsiteX26" fmla="*/ 653143 w 1063690"/>
              <a:gd name="connsiteY26" fmla="*/ 1045029 h 1063690"/>
              <a:gd name="connsiteX27" fmla="*/ 727788 w 1063690"/>
              <a:gd name="connsiteY27" fmla="*/ 1063690 h 1063690"/>
              <a:gd name="connsiteX28" fmla="*/ 811764 w 1063690"/>
              <a:gd name="connsiteY28" fmla="*/ 1035698 h 1063690"/>
              <a:gd name="connsiteX29" fmla="*/ 830425 w 1063690"/>
              <a:gd name="connsiteY29" fmla="*/ 1007706 h 1063690"/>
              <a:gd name="connsiteX30" fmla="*/ 839755 w 1063690"/>
              <a:gd name="connsiteY30" fmla="*/ 979714 h 1063690"/>
              <a:gd name="connsiteX31" fmla="*/ 839755 w 1063690"/>
              <a:gd name="connsiteY31" fmla="*/ 699796 h 1063690"/>
              <a:gd name="connsiteX32" fmla="*/ 811764 w 1063690"/>
              <a:gd name="connsiteY32" fmla="*/ 681135 h 1063690"/>
              <a:gd name="connsiteX33" fmla="*/ 746449 w 1063690"/>
              <a:gd name="connsiteY33" fmla="*/ 653143 h 1063690"/>
              <a:gd name="connsiteX34" fmla="*/ 699796 w 1063690"/>
              <a:gd name="connsiteY34" fmla="*/ 615820 h 1063690"/>
              <a:gd name="connsiteX35" fmla="*/ 709127 w 1063690"/>
              <a:gd name="connsiteY35" fmla="*/ 578498 h 1063690"/>
              <a:gd name="connsiteX36" fmla="*/ 746449 w 1063690"/>
              <a:gd name="connsiteY36" fmla="*/ 522514 h 1063690"/>
              <a:gd name="connsiteX37" fmla="*/ 755780 w 1063690"/>
              <a:gd name="connsiteY37" fmla="*/ 494522 h 1063690"/>
              <a:gd name="connsiteX38" fmla="*/ 802433 w 1063690"/>
              <a:gd name="connsiteY38" fmla="*/ 447869 h 1063690"/>
              <a:gd name="connsiteX39" fmla="*/ 886409 w 1063690"/>
              <a:gd name="connsiteY39" fmla="*/ 410547 h 1063690"/>
              <a:gd name="connsiteX40" fmla="*/ 905070 w 1063690"/>
              <a:gd name="connsiteY40" fmla="*/ 382555 h 1063690"/>
              <a:gd name="connsiteX41" fmla="*/ 961053 w 1063690"/>
              <a:gd name="connsiteY41" fmla="*/ 363894 h 1063690"/>
              <a:gd name="connsiteX42" fmla="*/ 1017037 w 1063690"/>
              <a:gd name="connsiteY42" fmla="*/ 345233 h 1063690"/>
              <a:gd name="connsiteX43" fmla="*/ 1045029 w 1063690"/>
              <a:gd name="connsiteY43" fmla="*/ 335902 h 1063690"/>
              <a:gd name="connsiteX44" fmla="*/ 1063690 w 1063690"/>
              <a:gd name="connsiteY44" fmla="*/ 335902 h 106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63690" h="1063690">
                <a:moveTo>
                  <a:pt x="149290" y="0"/>
                </a:moveTo>
                <a:cubicBezTo>
                  <a:pt x="141267" y="12034"/>
                  <a:pt x="99043" y="70358"/>
                  <a:pt x="93306" y="93306"/>
                </a:cubicBezTo>
                <a:cubicBezTo>
                  <a:pt x="87224" y="117633"/>
                  <a:pt x="87086" y="143069"/>
                  <a:pt x="83976" y="167951"/>
                </a:cubicBezTo>
                <a:cubicBezTo>
                  <a:pt x="90196" y="223935"/>
                  <a:pt x="88975" y="281256"/>
                  <a:pt x="102637" y="335902"/>
                </a:cubicBezTo>
                <a:cubicBezTo>
                  <a:pt x="105357" y="346781"/>
                  <a:pt x="120599" y="349548"/>
                  <a:pt x="130629" y="354563"/>
                </a:cubicBezTo>
                <a:cubicBezTo>
                  <a:pt x="207890" y="393194"/>
                  <a:pt x="106392" y="329075"/>
                  <a:pt x="186613" y="382555"/>
                </a:cubicBezTo>
                <a:cubicBezTo>
                  <a:pt x="189723" y="391886"/>
                  <a:pt x="199053" y="401216"/>
                  <a:pt x="195943" y="410547"/>
                </a:cubicBezTo>
                <a:cubicBezTo>
                  <a:pt x="190811" y="425942"/>
                  <a:pt x="152765" y="448663"/>
                  <a:pt x="139960" y="457200"/>
                </a:cubicBezTo>
                <a:cubicBezTo>
                  <a:pt x="133739" y="469641"/>
                  <a:pt x="126777" y="481737"/>
                  <a:pt x="121298" y="494522"/>
                </a:cubicBezTo>
                <a:cubicBezTo>
                  <a:pt x="117424" y="503562"/>
                  <a:pt x="118112" y="514834"/>
                  <a:pt x="111968" y="522514"/>
                </a:cubicBezTo>
                <a:cubicBezTo>
                  <a:pt x="104963" y="531271"/>
                  <a:pt x="93307" y="534955"/>
                  <a:pt x="83976" y="541175"/>
                </a:cubicBezTo>
                <a:cubicBezTo>
                  <a:pt x="60916" y="610355"/>
                  <a:pt x="74112" y="579565"/>
                  <a:pt x="46653" y="634482"/>
                </a:cubicBezTo>
                <a:cubicBezTo>
                  <a:pt x="43543" y="646923"/>
                  <a:pt x="43685" y="660670"/>
                  <a:pt x="37323" y="671804"/>
                </a:cubicBezTo>
                <a:cubicBezTo>
                  <a:pt x="-18594" y="769660"/>
                  <a:pt x="29134" y="640388"/>
                  <a:pt x="0" y="727788"/>
                </a:cubicBezTo>
                <a:cubicBezTo>
                  <a:pt x="6221" y="755780"/>
                  <a:pt x="11707" y="783945"/>
                  <a:pt x="18662" y="811763"/>
                </a:cubicBezTo>
                <a:cubicBezTo>
                  <a:pt x="21047" y="821305"/>
                  <a:pt x="21848" y="832075"/>
                  <a:pt x="27992" y="839755"/>
                </a:cubicBezTo>
                <a:cubicBezTo>
                  <a:pt x="45817" y="862037"/>
                  <a:pt x="61440" y="856479"/>
                  <a:pt x="83976" y="867747"/>
                </a:cubicBezTo>
                <a:cubicBezTo>
                  <a:pt x="104947" y="878233"/>
                  <a:pt x="125219" y="896711"/>
                  <a:pt x="139960" y="914400"/>
                </a:cubicBezTo>
                <a:cubicBezTo>
                  <a:pt x="162662" y="941642"/>
                  <a:pt x="205274" y="998375"/>
                  <a:pt x="205274" y="998375"/>
                </a:cubicBezTo>
                <a:cubicBezTo>
                  <a:pt x="208384" y="1007706"/>
                  <a:pt x="206601" y="1020650"/>
                  <a:pt x="214604" y="1026367"/>
                </a:cubicBezTo>
                <a:cubicBezTo>
                  <a:pt x="230611" y="1037801"/>
                  <a:pt x="252324" y="1037723"/>
                  <a:pt x="270588" y="1045029"/>
                </a:cubicBezTo>
                <a:lnTo>
                  <a:pt x="317241" y="1063690"/>
                </a:lnTo>
                <a:cubicBezTo>
                  <a:pt x="332792" y="1060580"/>
                  <a:pt x="348251" y="1056966"/>
                  <a:pt x="363894" y="1054359"/>
                </a:cubicBezTo>
                <a:cubicBezTo>
                  <a:pt x="385587" y="1050743"/>
                  <a:pt x="408498" y="1052426"/>
                  <a:pt x="429209" y="1045029"/>
                </a:cubicBezTo>
                <a:cubicBezTo>
                  <a:pt x="452823" y="1036595"/>
                  <a:pt x="472752" y="1020147"/>
                  <a:pt x="494523" y="1007706"/>
                </a:cubicBezTo>
                <a:cubicBezTo>
                  <a:pt x="512803" y="1009991"/>
                  <a:pt x="590180" y="1017820"/>
                  <a:pt x="615821" y="1026367"/>
                </a:cubicBezTo>
                <a:cubicBezTo>
                  <a:pt x="629016" y="1030766"/>
                  <a:pt x="639948" y="1040630"/>
                  <a:pt x="653143" y="1045029"/>
                </a:cubicBezTo>
                <a:cubicBezTo>
                  <a:pt x="677474" y="1053140"/>
                  <a:pt x="727788" y="1063690"/>
                  <a:pt x="727788" y="1063690"/>
                </a:cubicBezTo>
                <a:cubicBezTo>
                  <a:pt x="765320" y="1057434"/>
                  <a:pt x="785525" y="1061937"/>
                  <a:pt x="811764" y="1035698"/>
                </a:cubicBezTo>
                <a:cubicBezTo>
                  <a:pt x="819693" y="1027769"/>
                  <a:pt x="824205" y="1017037"/>
                  <a:pt x="830425" y="1007706"/>
                </a:cubicBezTo>
                <a:cubicBezTo>
                  <a:pt x="833535" y="998375"/>
                  <a:pt x="837053" y="989171"/>
                  <a:pt x="839755" y="979714"/>
                </a:cubicBezTo>
                <a:cubicBezTo>
                  <a:pt x="867276" y="883390"/>
                  <a:pt x="858656" y="832104"/>
                  <a:pt x="839755" y="699796"/>
                </a:cubicBezTo>
                <a:cubicBezTo>
                  <a:pt x="838169" y="688695"/>
                  <a:pt x="821500" y="686699"/>
                  <a:pt x="811764" y="681135"/>
                </a:cubicBezTo>
                <a:cubicBezTo>
                  <a:pt x="779478" y="662685"/>
                  <a:pt x="777855" y="663611"/>
                  <a:pt x="746449" y="653143"/>
                </a:cubicBezTo>
                <a:cubicBezTo>
                  <a:pt x="742915" y="650787"/>
                  <a:pt x="701458" y="625791"/>
                  <a:pt x="699796" y="615820"/>
                </a:cubicBezTo>
                <a:cubicBezTo>
                  <a:pt x="697688" y="603171"/>
                  <a:pt x="703392" y="589968"/>
                  <a:pt x="709127" y="578498"/>
                </a:cubicBezTo>
                <a:cubicBezTo>
                  <a:pt x="719157" y="558438"/>
                  <a:pt x="739356" y="543791"/>
                  <a:pt x="746449" y="522514"/>
                </a:cubicBezTo>
                <a:cubicBezTo>
                  <a:pt x="749559" y="513183"/>
                  <a:pt x="749879" y="502390"/>
                  <a:pt x="755780" y="494522"/>
                </a:cubicBezTo>
                <a:cubicBezTo>
                  <a:pt x="768975" y="476928"/>
                  <a:pt x="781569" y="454824"/>
                  <a:pt x="802433" y="447869"/>
                </a:cubicBezTo>
                <a:cubicBezTo>
                  <a:pt x="869056" y="425662"/>
                  <a:pt x="842050" y="440119"/>
                  <a:pt x="886409" y="410547"/>
                </a:cubicBezTo>
                <a:cubicBezTo>
                  <a:pt x="892629" y="401216"/>
                  <a:pt x="895561" y="388498"/>
                  <a:pt x="905070" y="382555"/>
                </a:cubicBezTo>
                <a:cubicBezTo>
                  <a:pt x="921750" y="372130"/>
                  <a:pt x="942392" y="370114"/>
                  <a:pt x="961053" y="363894"/>
                </a:cubicBezTo>
                <a:lnTo>
                  <a:pt x="1017037" y="345233"/>
                </a:lnTo>
                <a:cubicBezTo>
                  <a:pt x="1026368" y="342123"/>
                  <a:pt x="1035194" y="335902"/>
                  <a:pt x="1045029" y="335902"/>
                </a:cubicBezTo>
                <a:lnTo>
                  <a:pt x="1063690" y="335902"/>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nvSpPr>
        <p:spPr>
          <a:xfrm rot="4651178">
            <a:off x="1792542" y="4079923"/>
            <a:ext cx="84312" cy="148710"/>
          </a:xfrm>
          <a:prstGeom prst="triangle">
            <a:avLst/>
          </a:prstGeom>
          <a:solidFill>
            <a:srgbClr val="4171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右箭头 9"/>
          <p:cNvSpPr/>
          <p:nvPr/>
        </p:nvSpPr>
        <p:spPr>
          <a:xfrm>
            <a:off x="2293368" y="2913290"/>
            <a:ext cx="622212" cy="416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1067781" y="5992456"/>
            <a:ext cx="7419975" cy="369332"/>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solidFill>
                  <a:schemeClr val="accent1">
                    <a:lumMod val="50000"/>
                  </a:schemeClr>
                </a:solidFill>
                <a:latin typeface="Times New Roman" panose="02020603050405020304" pitchFamily="18" charset="0"/>
                <a:ea typeface="Arial Unicode MS" panose="020B0604020202020204" pitchFamily="34" charset="-122"/>
                <a:cs typeface="Times New Roman" panose="02020603050405020304" pitchFamily="18" charset="0"/>
              </a:rPr>
              <a:t>DGT traces:  Extract traces whose destination is close to downtown.</a:t>
            </a:r>
            <a:endParaRPr lang="zh-CN" altLang="en-US" dirty="0">
              <a:solidFill>
                <a:schemeClr val="accent1">
                  <a:lumMod val="50000"/>
                </a:schemeClr>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12" name="图片 11" descr="屏幕剪辑"/>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11880" y="1832277"/>
            <a:ext cx="5720640" cy="3131693"/>
          </a:xfrm>
          <a:prstGeom prst="rect">
            <a:avLst/>
          </a:prstGeom>
        </p:spPr>
      </p:pic>
      <mc:AlternateContent xmlns:mc="http://schemas.openxmlformats.org/markup-compatibility/2006" xmlns:a14="http://schemas.microsoft.com/office/drawing/2010/main">
        <mc:Choice Requires="a14">
          <p:sp>
            <p:nvSpPr>
              <p:cNvPr id="13" name="矩形 12"/>
              <p:cNvSpPr/>
              <p:nvPr/>
            </p:nvSpPr>
            <p:spPr>
              <a:xfrm>
                <a:off x="5311169" y="1351184"/>
                <a:ext cx="3741774" cy="629916"/>
              </a:xfrm>
              <a:prstGeom prst="rect">
                <a:avLst/>
              </a:prstGeom>
            </p:spPr>
            <p:txBody>
              <a:bodyPr wrap="square">
                <a:spAutoFit/>
              </a:bodyPr>
              <a:lstStyle/>
              <a:p>
                <a:pPr algn="ctr"/>
                <a:r>
                  <a:rPr lang="en-US" altLang="zh-CN" sz="1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When a DGT orderly passes </a:t>
                </a:r>
                <a14:m>
                  <m:oMath xmlns:m="http://schemas.openxmlformats.org/officeDocument/2006/math">
                    <m:sSub>
                      <m:sSubPr>
                        <m:ctrlPr>
                          <a:rPr lang="en-US" altLang="zh-CN" sz="1600" b="1" i="1" smtClean="0">
                            <a:solidFill>
                              <a:srgbClr val="C00000"/>
                            </a:solidFill>
                            <a:latin typeface="Cambria Math" panose="02040503050406030204" pitchFamily="18" charset="0"/>
                          </a:rPr>
                        </m:ctrlPr>
                      </m:sSubPr>
                      <m:e>
                        <m:r>
                          <a:rPr lang="en-US" altLang="zh-CN" sz="1600" b="1" i="1" smtClean="0">
                            <a:solidFill>
                              <a:srgbClr val="C00000"/>
                            </a:solidFill>
                            <a:latin typeface="Cambria Math" panose="02040503050406030204" pitchFamily="18" charset="0"/>
                          </a:rPr>
                          <m:t>𝒑</m:t>
                        </m:r>
                      </m:e>
                      <m:sub>
                        <m:r>
                          <a:rPr lang="en-US" altLang="zh-CN" sz="1600" b="1" i="1" smtClean="0">
                            <a:solidFill>
                              <a:srgbClr val="C00000"/>
                            </a:solidFill>
                            <a:latin typeface="Cambria Math" panose="02040503050406030204" pitchFamily="18" charset="0"/>
                          </a:rPr>
                          <m:t>𝒙</m:t>
                        </m:r>
                      </m:sub>
                    </m:sSub>
                  </m:oMath>
                </a14:m>
                <a:r>
                  <a:rPr lang="en-US" altLang="zh-CN" sz="1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and </a:t>
                </a:r>
                <a14:m>
                  <m:oMath xmlns:m="http://schemas.openxmlformats.org/officeDocument/2006/math">
                    <m:sSub>
                      <m:sSubPr>
                        <m:ctrlPr>
                          <a:rPr lang="en-US" altLang="zh-CN" sz="1600" b="1" i="1" smtClean="0">
                            <a:solidFill>
                              <a:srgbClr val="C00000"/>
                            </a:solidFill>
                            <a:latin typeface="Cambria Math" panose="02040503050406030204" pitchFamily="18" charset="0"/>
                          </a:rPr>
                        </m:ctrlPr>
                      </m:sSubPr>
                      <m:e>
                        <m:r>
                          <a:rPr lang="en-US" altLang="zh-CN" sz="1600" b="1" i="1" smtClean="0">
                            <a:solidFill>
                              <a:srgbClr val="C00000"/>
                            </a:solidFill>
                            <a:latin typeface="Cambria Math" panose="02040503050406030204" pitchFamily="18" charset="0"/>
                          </a:rPr>
                          <m:t>𝒑</m:t>
                        </m:r>
                      </m:e>
                      <m:sub>
                        <m:r>
                          <a:rPr lang="en-US" altLang="zh-CN" sz="1600" b="1" i="1" smtClean="0">
                            <a:solidFill>
                              <a:srgbClr val="C00000"/>
                            </a:solidFill>
                            <a:latin typeface="Cambria Math" panose="02040503050406030204" pitchFamily="18" charset="0"/>
                          </a:rPr>
                          <m:t>𝒚</m:t>
                        </m:r>
                      </m:sub>
                    </m:sSub>
                  </m:oMath>
                </a14:m>
                <a:r>
                  <a:rPr lang="en-US" altLang="zh-CN" sz="1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add one to </a:t>
                </a:r>
                <a14:m>
                  <m:oMath xmlns:m="http://schemas.openxmlformats.org/officeDocument/2006/math">
                    <m:sSub>
                      <m:sSubPr>
                        <m:ctrlPr>
                          <a:rPr lang="en-US" altLang="zh-CN" sz="1600" b="1" i="1" smtClean="0">
                            <a:solidFill>
                              <a:srgbClr val="C00000"/>
                            </a:solidFill>
                            <a:latin typeface="Cambria Math" panose="02040503050406030204" pitchFamily="18" charset="0"/>
                          </a:rPr>
                        </m:ctrlPr>
                      </m:sSubPr>
                      <m:e>
                        <m:r>
                          <a:rPr lang="en-US" altLang="zh-CN" sz="1600" b="1" i="1" smtClean="0">
                            <a:solidFill>
                              <a:srgbClr val="C00000"/>
                            </a:solidFill>
                            <a:latin typeface="Cambria Math" panose="02040503050406030204" pitchFamily="18" charset="0"/>
                          </a:rPr>
                          <m:t> </m:t>
                        </m:r>
                        <m:r>
                          <a:rPr lang="en-US" altLang="zh-CN" sz="1600" b="1" i="1" smtClean="0">
                            <a:solidFill>
                              <a:srgbClr val="C00000"/>
                            </a:solidFill>
                            <a:latin typeface="Cambria Math" panose="02040503050406030204" pitchFamily="18" charset="0"/>
                          </a:rPr>
                          <m:t>𝒘</m:t>
                        </m:r>
                      </m:e>
                      <m:sub>
                        <m:r>
                          <a:rPr lang="en-US" altLang="zh-CN" sz="1600" b="1" i="1" smtClean="0">
                            <a:solidFill>
                              <a:srgbClr val="C00000"/>
                            </a:solidFill>
                            <a:latin typeface="Cambria Math" panose="02040503050406030204" pitchFamily="18" charset="0"/>
                          </a:rPr>
                          <m:t>𝒙𝒚</m:t>
                        </m:r>
                      </m:sub>
                    </m:sSub>
                  </m:oMath>
                </a14:m>
                <a:endParaRPr lang="zh-CN" altLang="en-US" sz="1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mc:Choice>
        <mc:Fallback xmlns="">
          <p:sp>
            <p:nvSpPr>
              <p:cNvPr id="13" name="矩形 12"/>
              <p:cNvSpPr>
                <a:spLocks noRot="1" noChangeAspect="1" noMove="1" noResize="1" noEditPoints="1" noAdjustHandles="1" noChangeArrowheads="1" noChangeShapeType="1" noTextEdit="1"/>
              </p:cNvSpPr>
              <p:nvPr/>
            </p:nvSpPr>
            <p:spPr>
              <a:xfrm>
                <a:off x="5311169" y="1351184"/>
                <a:ext cx="3741774" cy="629916"/>
              </a:xfrm>
              <a:prstGeom prst="rect">
                <a:avLst/>
              </a:prstGeom>
              <a:blipFill rotWithShape="0">
                <a:blip r:embed="rId4"/>
                <a:stretch>
                  <a:fillRect t="-2913" b="-77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文本框 13"/>
              <p:cNvSpPr txBox="1"/>
              <p:nvPr/>
            </p:nvSpPr>
            <p:spPr>
              <a:xfrm>
                <a:off x="1067781" y="5493995"/>
                <a:ext cx="6521739" cy="391261"/>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Causal:  </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𝑥</m:t>
                        </m:r>
                      </m:sub>
                    </m:sSub>
                    <m:r>
                      <a:rPr lang="en-US" altLang="zh-CN"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 </m:t>
                    </m:r>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𝑝</m:t>
                        </m:r>
                      </m:e>
                      <m:sub>
                        <m:r>
                          <a:rPr lang="en-US" altLang="zh-CN" b="0" i="1" smtClean="0">
                            <a:latin typeface="Cambria Math" panose="02040503050406030204" pitchFamily="18" charset="0"/>
                            <a:ea typeface="Cambria Math" panose="02040503050406030204" pitchFamily="18" charset="0"/>
                          </a:rPr>
                          <m:t>𝑦</m:t>
                        </m:r>
                      </m:sub>
                    </m:sSub>
                  </m:oMath>
                </a14:m>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 risk in </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𝑦</m:t>
                        </m:r>
                      </m:sub>
                    </m:sSub>
                  </m:oMath>
                </a14:m>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 as a </a:t>
                </a:r>
                <a:r>
                  <a:rPr lang="en-US" altLang="zh-CN"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cause</a:t>
                </a: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 of the risk in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𝑝</m:t>
                        </m:r>
                      </m:e>
                      <m:sub>
                        <m:r>
                          <a:rPr lang="en-US" altLang="zh-CN" b="0" i="1" smtClean="0">
                            <a:latin typeface="Cambria Math" panose="02040503050406030204" pitchFamily="18" charset="0"/>
                          </a:rPr>
                          <m:t>𝑥</m:t>
                        </m:r>
                      </m:sub>
                    </m:sSub>
                  </m:oMath>
                </a14:m>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a:t>
                </a:r>
                <a:endParaRPr lang="zh-CN" altLang="en-US" dirty="0">
                  <a:latin typeface="Times New Roman" panose="02020603050405020304" pitchFamily="18" charset="0"/>
                  <a:ea typeface="Arial Unicode MS" panose="020B0604020202020204" pitchFamily="34" charset="-122"/>
                  <a:cs typeface="Times New Roman" panose="02020603050405020304" pitchFamily="18" charset="0"/>
                </a:endParaRPr>
              </a:p>
            </p:txBody>
          </p:sp>
        </mc:Choice>
        <mc:Fallback xmlns="">
          <p:sp>
            <p:nvSpPr>
              <p:cNvPr id="14" name="文本框 13"/>
              <p:cNvSpPr txBox="1">
                <a:spLocks noRot="1" noChangeAspect="1" noMove="1" noResize="1" noEditPoints="1" noAdjustHandles="1" noChangeArrowheads="1" noChangeShapeType="1" noTextEdit="1"/>
              </p:cNvSpPr>
              <p:nvPr/>
            </p:nvSpPr>
            <p:spPr>
              <a:xfrm>
                <a:off x="1067781" y="5493995"/>
                <a:ext cx="6521739" cy="391261"/>
              </a:xfrm>
              <a:prstGeom prst="rect">
                <a:avLst/>
              </a:prstGeom>
              <a:blipFill rotWithShape="0">
                <a:blip r:embed="rId5"/>
                <a:stretch>
                  <a:fillRect l="-561" t="-7813" b="-1875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28782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err="1"/>
              <a:t>DGeye</a:t>
            </a:r>
            <a:r>
              <a:rPr lang="en-US" altLang="zh-CN" dirty="0"/>
              <a:t> : City Eyes on Dangerous Goods </a:t>
            </a:r>
            <a:endParaRPr lang="zh-CN" altLang="en-US" dirty="0"/>
          </a:p>
        </p:txBody>
      </p:sp>
      <p:sp>
        <p:nvSpPr>
          <p:cNvPr id="3" name="内容占位符 2"/>
          <p:cNvSpPr>
            <a:spLocks noGrp="1"/>
          </p:cNvSpPr>
          <p:nvPr>
            <p:ph idx="1"/>
          </p:nvPr>
        </p:nvSpPr>
        <p:spPr>
          <a:xfrm>
            <a:off x="1543050" y="1366811"/>
            <a:ext cx="6125718" cy="4326854"/>
          </a:xfrm>
        </p:spPr>
        <p:txBody>
          <a:bodyPr>
            <a:normAutofit/>
          </a:bodyPr>
          <a:lstStyle/>
          <a:p>
            <a:r>
              <a:rPr lang="en-US" altLang="zh-CN" sz="3600" dirty="0"/>
              <a:t>Multi-source data fusion</a:t>
            </a:r>
          </a:p>
          <a:p>
            <a:endParaRPr lang="en-US" altLang="zh-CN" sz="3600" dirty="0"/>
          </a:p>
          <a:p>
            <a:r>
              <a:rPr lang="en-US" altLang="zh-CN" sz="3600" dirty="0"/>
              <a:t>Frequent risk pattern miming</a:t>
            </a:r>
          </a:p>
          <a:p>
            <a:endParaRPr lang="en-US" altLang="zh-CN" sz="3600" dirty="0"/>
          </a:p>
          <a:p>
            <a:r>
              <a:rPr lang="en-US" altLang="zh-CN" sz="3600" dirty="0"/>
              <a:t>Causal network building</a:t>
            </a:r>
          </a:p>
          <a:p>
            <a:endParaRPr lang="en-US" altLang="zh-CN" sz="3600" dirty="0"/>
          </a:p>
          <a:p>
            <a:r>
              <a:rPr lang="en-US" altLang="zh-CN" sz="3600" b="1" dirty="0">
                <a:solidFill>
                  <a:srgbClr val="FF0000"/>
                </a:solidFill>
              </a:rPr>
              <a:t>Applications</a:t>
            </a:r>
            <a:endParaRPr lang="zh-CN" altLang="en-US" sz="3600" b="1" dirty="0">
              <a:solidFill>
                <a:srgbClr val="FF0000"/>
              </a:solidFill>
            </a:endParaRPr>
          </a:p>
        </p:txBody>
      </p:sp>
    </p:spTree>
    <p:extLst>
      <p:ext uri="{BB962C8B-B14F-4D97-AF65-F5344CB8AC3E}">
        <p14:creationId xmlns:p14="http://schemas.microsoft.com/office/powerpoint/2010/main" val="1851819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Motivation</a:t>
            </a:r>
            <a:endParaRPr lang="zh-CN" altLang="en-US" dirty="0"/>
          </a:p>
        </p:txBody>
      </p:sp>
      <p:pic>
        <p:nvPicPr>
          <p:cNvPr id="4" name="Tianjin explosion video captures fear of eyewitnesses - BBC News [993wlZ6XFSs]">
            <a:hlinkClick r:id="" action="ppaction://media"/>
          </p:cNvPr>
          <p:cNvPicPr>
            <a:picLocks noGrp="1" noChangeAspect="1"/>
          </p:cNvPicPr>
          <p:nvPr>
            <p:ph idx="1"/>
            <a:videoFile r:link="rId1"/>
            <p:extLst>
              <p:ext uri="{DAA4B4D4-6D71-4841-9C94-3DE7FCFB9230}">
                <p14:media xmlns:p14="http://schemas.microsoft.com/office/powerpoint/2010/main" r:embed="rId2">
                  <p14:trim st="15928" end="27042"/>
                </p14:media>
              </p:ext>
            </p:extLst>
          </p:nvPr>
        </p:nvPicPr>
        <p:blipFill>
          <a:blip r:embed="rId5"/>
          <a:stretch>
            <a:fillRect/>
          </a:stretch>
        </p:blipFill>
        <p:spPr>
          <a:xfrm>
            <a:off x="0" y="1194763"/>
            <a:ext cx="9134193" cy="5133387"/>
          </a:xfrm>
        </p:spPr>
      </p:pic>
    </p:spTree>
    <p:extLst>
      <p:ext uri="{BB962C8B-B14F-4D97-AF65-F5344CB8AC3E}">
        <p14:creationId xmlns:p14="http://schemas.microsoft.com/office/powerpoint/2010/main" val="42523819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746" y="-16729"/>
            <a:ext cx="7258050" cy="705563"/>
          </a:xfrm>
        </p:spPr>
        <p:txBody>
          <a:bodyPr/>
          <a:lstStyle/>
          <a:p>
            <a:r>
              <a:rPr lang="en-US" altLang="zh-CN" dirty="0"/>
              <a:t>Ranking Importance of Risk Patterns</a:t>
            </a:r>
            <a:endParaRPr lang="zh-CN" altLang="en-US" dirty="0"/>
          </a:p>
        </p:txBody>
      </p:sp>
      <p:pic>
        <p:nvPicPr>
          <p:cNvPr id="4" name="图片 3" descr="屏幕剪辑"/>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14980" y="2071173"/>
            <a:ext cx="1667108" cy="724001"/>
          </a:xfrm>
          <a:prstGeom prst="rect">
            <a:avLst/>
          </a:prstGeom>
        </p:spPr>
      </p:pic>
      <p:pic>
        <p:nvPicPr>
          <p:cNvPr id="5" name="图片 4" descr="屏幕剪辑"/>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14980" y="3442605"/>
            <a:ext cx="2924583" cy="428685"/>
          </a:xfrm>
          <a:prstGeom prst="rect">
            <a:avLst/>
          </a:prstGeom>
        </p:spPr>
      </p:pic>
      <p:pic>
        <p:nvPicPr>
          <p:cNvPr id="6" name="图片 5" descr="屏幕剪辑"/>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14980" y="3995501"/>
            <a:ext cx="1924319" cy="714475"/>
          </a:xfrm>
          <a:prstGeom prst="rect">
            <a:avLst/>
          </a:prstGeom>
        </p:spPr>
      </p:pic>
      <p:sp>
        <p:nvSpPr>
          <p:cNvPr id="7" name="矩形 6"/>
          <p:cNvSpPr/>
          <p:nvPr/>
        </p:nvSpPr>
        <p:spPr>
          <a:xfrm>
            <a:off x="634886" y="971747"/>
            <a:ext cx="8509114" cy="461665"/>
          </a:xfrm>
          <a:prstGeom prst="rect">
            <a:avLst/>
          </a:prstGeom>
          <a:noFill/>
        </p:spPr>
        <p:txBody>
          <a:bodyPr wrap="square" rtlCol="0">
            <a:spAutoFit/>
          </a:bodyPr>
          <a:lstStyle/>
          <a:p>
            <a:r>
              <a:rPr lang="en-US" altLang="zh-CN" sz="2400" b="1"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Random Walk with Restart (RWR) on the causal network</a:t>
            </a:r>
            <a:endParaRPr lang="zh-CN" altLang="en-US" sz="2400" b="1"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矩形 7"/>
              <p:cNvSpPr/>
              <p:nvPr/>
            </p:nvSpPr>
            <p:spPr>
              <a:xfrm>
                <a:off x="196737" y="1612596"/>
                <a:ext cx="4338047" cy="391261"/>
              </a:xfrm>
              <a:prstGeom prst="rect">
                <a:avLst/>
              </a:prstGeom>
            </p:spPr>
            <p:txBody>
              <a:bodyPr wrap="none">
                <a:spAutoFit/>
              </a:bodyPr>
              <a:lstStyle/>
              <a:p>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1) Causal transition probability from </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𝑥</m:t>
                        </m:r>
                      </m:sub>
                    </m:sSub>
                  </m:oMath>
                </a14:m>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to </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𝑦</m:t>
                        </m:r>
                      </m:sub>
                    </m:sSub>
                  </m:oMath>
                </a14:m>
                <a:endParaRPr lang="zh-CN" altLang="en-US" dirty="0">
                  <a:latin typeface="Times New Roman" panose="02020603050405020304" pitchFamily="18" charset="0"/>
                  <a:ea typeface="Arial Unicode MS" panose="020B0604020202020204" pitchFamily="34" charset="-122"/>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196737" y="1612596"/>
                <a:ext cx="4338047" cy="391261"/>
              </a:xfrm>
              <a:prstGeom prst="rect">
                <a:avLst/>
              </a:prstGeom>
              <a:blipFill rotWithShape="0">
                <a:blip r:embed="rId6"/>
                <a:stretch>
                  <a:fillRect l="-1124" t="-9375" b="-18750"/>
                </a:stretch>
              </a:blipFill>
            </p:spPr>
            <p:txBody>
              <a:bodyPr/>
              <a:lstStyle/>
              <a:p>
                <a:r>
                  <a:rPr lang="zh-CN" altLang="en-US">
                    <a:noFill/>
                  </a:rPr>
                  <a:t> </a:t>
                </a:r>
              </a:p>
            </p:txBody>
          </p:sp>
        </mc:Fallback>
      </mc:AlternateContent>
      <p:sp>
        <p:nvSpPr>
          <p:cNvPr id="11" name="矩形 10"/>
          <p:cNvSpPr/>
          <p:nvPr/>
        </p:nvSpPr>
        <p:spPr>
          <a:xfrm>
            <a:off x="196737" y="3028017"/>
            <a:ext cx="2454518" cy="369332"/>
          </a:xfrm>
          <a:prstGeom prst="rect">
            <a:avLst/>
          </a:prstGeom>
        </p:spPr>
        <p:txBody>
          <a:bodyPr wrap="none">
            <a:spAutoFit/>
          </a:bodyPr>
          <a:lstStyle/>
          <a:p>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2) Ranking score vector </a:t>
            </a:r>
            <a:endParaRPr lang="zh-CN" altLang="en-US" dirty="0">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12" name="图片 11" descr="屏幕剪辑"/>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4462" y="3078087"/>
            <a:ext cx="2562619" cy="311670"/>
          </a:xfrm>
          <a:prstGeom prst="rect">
            <a:avLst/>
          </a:prstGeom>
        </p:spPr>
      </p:pic>
      <p:sp>
        <p:nvSpPr>
          <p:cNvPr id="13" name="左箭头 12"/>
          <p:cNvSpPr/>
          <p:nvPr/>
        </p:nvSpPr>
        <p:spPr>
          <a:xfrm>
            <a:off x="4248670" y="3529323"/>
            <a:ext cx="514350" cy="281120"/>
          </a:xfrm>
          <a:prstGeom prst="leftArrow">
            <a:avLst>
              <a:gd name="adj1" fmla="val 43224"/>
              <a:gd name="adj2" fmla="val 838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4" name="文本框 13"/>
              <p:cNvSpPr txBox="1"/>
              <p:nvPr/>
            </p:nvSpPr>
            <p:spPr>
              <a:xfrm>
                <a:off x="4829905" y="3477037"/>
                <a:ext cx="5068423" cy="392993"/>
              </a:xfrm>
              <a:prstGeom prst="rect">
                <a:avLst/>
              </a:prstGeom>
              <a:noFill/>
            </p:spPr>
            <p:txBody>
              <a:bodyPr wrap="square" rtlCol="0">
                <a:spAutoFit/>
              </a:bodyPr>
              <a:lstStyle>
                <a:defPPr>
                  <a:defRPr lang="zh-CN"/>
                </a:defPPr>
                <a:lvl1pPr>
                  <a:defRPr sz="160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defRPr>
                </a:lvl1pPr>
              </a:lstStyle>
              <a:p>
                <a:r>
                  <a:rPr lang="en-US" altLang="zh-CN" dirty="0"/>
                  <a:t>Transition matrix G composed of </a:t>
                </a:r>
                <a14:m>
                  <m:oMath xmlns:m="http://schemas.openxmlformats.org/officeDocument/2006/math">
                    <m:sSub>
                      <m:sSubPr>
                        <m:ctrlPr>
                          <a:rPr lang="en-US" altLang="zh-CN" i="1">
                            <a:latin typeface="Cambria Math" panose="02040503050406030204" pitchFamily="18" charset="0"/>
                          </a:rPr>
                        </m:ctrlPr>
                      </m:sSubPr>
                      <m:e>
                        <m:r>
                          <a:rPr lang="en-US" altLang="zh-CN">
                            <a:latin typeface="Cambria Math" panose="02040503050406030204" pitchFamily="18" charset="0"/>
                          </a:rPr>
                          <m:t>𝑔</m:t>
                        </m:r>
                      </m:e>
                      <m:sub>
                        <m:r>
                          <a:rPr lang="en-US" altLang="zh-CN">
                            <a:latin typeface="Cambria Math" panose="02040503050406030204" pitchFamily="18" charset="0"/>
                          </a:rPr>
                          <m:t>𝑥𝑦</m:t>
                        </m:r>
                      </m:sub>
                    </m:sSub>
                  </m:oMath>
                </a14:m>
                <a:r>
                  <a:rPr lang="en-US" altLang="zh-CN" dirty="0"/>
                  <a:t>.</a:t>
                </a:r>
                <a:endParaRPr lang="zh-CN" altLang="en-US" dirty="0"/>
              </a:p>
            </p:txBody>
          </p:sp>
        </mc:Choice>
        <mc:Fallback xmlns="">
          <p:sp>
            <p:nvSpPr>
              <p:cNvPr id="14" name="文本框 13"/>
              <p:cNvSpPr txBox="1">
                <a:spLocks noRot="1" noChangeAspect="1" noMove="1" noResize="1" noEditPoints="1" noAdjustHandles="1" noChangeArrowheads="1" noChangeShapeType="1" noTextEdit="1"/>
              </p:cNvSpPr>
              <p:nvPr/>
            </p:nvSpPr>
            <p:spPr>
              <a:xfrm>
                <a:off x="4829905" y="3477037"/>
                <a:ext cx="5068423" cy="392993"/>
              </a:xfrm>
              <a:prstGeom prst="rect">
                <a:avLst/>
              </a:prstGeom>
              <a:blipFill rotWithShape="0">
                <a:blip r:embed="rId8"/>
                <a:stretch>
                  <a:fillRect l="-601" t="-4615" b="-4615"/>
                </a:stretch>
              </a:blipFill>
            </p:spPr>
            <p:txBody>
              <a:bodyPr/>
              <a:lstStyle/>
              <a:p>
                <a:r>
                  <a:rPr lang="zh-CN" altLang="en-US">
                    <a:noFill/>
                  </a:rPr>
                  <a:t> </a:t>
                </a:r>
              </a:p>
            </p:txBody>
          </p:sp>
        </mc:Fallback>
      </mc:AlternateContent>
      <p:sp>
        <p:nvSpPr>
          <p:cNvPr id="15" name="左箭头 14"/>
          <p:cNvSpPr/>
          <p:nvPr/>
        </p:nvSpPr>
        <p:spPr>
          <a:xfrm>
            <a:off x="3233917" y="4175720"/>
            <a:ext cx="514350" cy="281120"/>
          </a:xfrm>
          <a:prstGeom prst="leftArrow">
            <a:avLst>
              <a:gd name="adj1" fmla="val 43224"/>
              <a:gd name="adj2" fmla="val 838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屏幕剪辑"/>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12479"/>
          <a:stretch/>
        </p:blipFill>
        <p:spPr>
          <a:xfrm>
            <a:off x="3842885" y="4164229"/>
            <a:ext cx="2367298" cy="283086"/>
          </a:xfrm>
          <a:prstGeom prst="rect">
            <a:avLst/>
          </a:prstGeom>
        </p:spPr>
      </p:pic>
      <p:pic>
        <p:nvPicPr>
          <p:cNvPr id="18" name="图片 17" descr="屏幕剪辑"/>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01913" y="4934648"/>
            <a:ext cx="771122" cy="281916"/>
          </a:xfrm>
          <a:prstGeom prst="rect">
            <a:avLst/>
          </a:prstGeom>
        </p:spPr>
      </p:pic>
      <p:sp>
        <p:nvSpPr>
          <p:cNvPr id="19" name="矩形 18"/>
          <p:cNvSpPr/>
          <p:nvPr/>
        </p:nvSpPr>
        <p:spPr>
          <a:xfrm>
            <a:off x="196737" y="5323075"/>
            <a:ext cx="4057521" cy="369332"/>
          </a:xfrm>
          <a:prstGeom prst="rect">
            <a:avLst/>
          </a:prstGeom>
        </p:spPr>
        <p:txBody>
          <a:bodyPr wrap="none">
            <a:spAutoFit/>
          </a:bodyPr>
          <a:lstStyle/>
          <a:p>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3) Iterate until error is less than threshold.</a:t>
            </a:r>
            <a:endParaRPr lang="zh-CN" altLang="en-US" dirty="0">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0" name="文本框 19"/>
          <p:cNvSpPr txBox="1"/>
          <p:nvPr/>
        </p:nvSpPr>
        <p:spPr>
          <a:xfrm>
            <a:off x="6210183" y="4141999"/>
            <a:ext cx="2824583" cy="338554"/>
          </a:xfrm>
          <a:prstGeom prst="rect">
            <a:avLst/>
          </a:prstGeom>
          <a:noFill/>
        </p:spPr>
        <p:txBody>
          <a:bodyPr wrap="square" rtlCol="0">
            <a:spAutoFit/>
          </a:bodyPr>
          <a:lstStyle>
            <a:defPPr>
              <a:defRPr lang="zh-CN"/>
            </a:defPPr>
            <a:lvl1pPr>
              <a:defRPr sz="160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defRPr>
            </a:lvl1pPr>
          </a:lstStyle>
          <a:p>
            <a:r>
              <a:rPr lang="en-US" altLang="zh-CN" dirty="0"/>
              <a:t>is a pattern-size ratio vector.</a:t>
            </a:r>
            <a:endParaRPr lang="zh-CN" altLang="en-US" dirty="0"/>
          </a:p>
        </p:txBody>
      </p:sp>
      <p:pic>
        <p:nvPicPr>
          <p:cNvPr id="21"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68978" y="4527190"/>
            <a:ext cx="4544186" cy="2272093"/>
          </a:xfrm>
          <a:prstGeom prst="rect">
            <a:avLst/>
          </a:prstGeom>
        </p:spPr>
      </p:pic>
      <p:sp>
        <p:nvSpPr>
          <p:cNvPr id="17" name="矩形 16"/>
          <p:cNvSpPr/>
          <p:nvPr/>
        </p:nvSpPr>
        <p:spPr>
          <a:xfrm>
            <a:off x="0" y="6356950"/>
            <a:ext cx="9143999" cy="492443"/>
          </a:xfrm>
          <a:prstGeom prst="rect">
            <a:avLst/>
          </a:prstGeom>
          <a:solidFill>
            <a:srgbClr val="FFFF00"/>
          </a:solidFill>
          <a:ln>
            <a:solidFill>
              <a:schemeClr val="tx1"/>
            </a:solidFill>
          </a:ln>
        </p:spPr>
        <p:txBody>
          <a:bodyPr wrap="square">
            <a:spAutoFit/>
          </a:bodyPr>
          <a:lstStyle/>
          <a:p>
            <a:pPr algn="ctr"/>
            <a:r>
              <a:rPr lang="en-US" altLang="zh-CN" sz="2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A pattern with a greater score is more important.</a:t>
            </a:r>
            <a:endParaRPr lang="zh-CN" altLang="en-US" sz="2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22" name="图片 21" descr="屏幕剪辑"/>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66273" b="46776"/>
          <a:stretch/>
        </p:blipFill>
        <p:spPr>
          <a:xfrm>
            <a:off x="6935439" y="1380562"/>
            <a:ext cx="1929384" cy="1666827"/>
          </a:xfrm>
          <a:prstGeom prst="rect">
            <a:avLst/>
          </a:prstGeom>
        </p:spPr>
      </p:pic>
      <p:sp>
        <p:nvSpPr>
          <p:cNvPr id="3" name="矩形 2"/>
          <p:cNvSpPr/>
          <p:nvPr/>
        </p:nvSpPr>
        <p:spPr>
          <a:xfrm>
            <a:off x="5449397" y="1752213"/>
            <a:ext cx="1521571" cy="954107"/>
          </a:xfrm>
          <a:prstGeom prst="rect">
            <a:avLst/>
          </a:prstGeom>
        </p:spPr>
        <p:txBody>
          <a:bodyPr wrap="none">
            <a:spAutoFit/>
          </a:bodyPr>
          <a:lstStyle/>
          <a:p>
            <a:pPr algn="ctr"/>
            <a:r>
              <a:rPr lang="en-US" altLang="zh-CN" sz="28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Causal </a:t>
            </a:r>
          </a:p>
          <a:p>
            <a:pPr algn="ctr"/>
            <a:r>
              <a:rPr lang="en-US" altLang="zh-CN" sz="28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Network</a:t>
            </a:r>
            <a:endParaRPr lang="zh-CN" altLang="en-US" sz="28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Tree>
    <p:extLst>
      <p:ext uri="{BB962C8B-B14F-4D97-AF65-F5344CB8AC3E}">
        <p14:creationId xmlns:p14="http://schemas.microsoft.com/office/powerpoint/2010/main" val="1825754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Pattern State Prediction</a:t>
            </a:r>
            <a:endParaRPr lang="zh-CN" altLang="en-US" dirty="0"/>
          </a:p>
        </p:txBody>
      </p:sp>
      <p:sp>
        <p:nvSpPr>
          <p:cNvPr id="3" name="内容占位符 2"/>
          <p:cNvSpPr>
            <a:spLocks noGrp="1"/>
          </p:cNvSpPr>
          <p:nvPr>
            <p:ph idx="1"/>
          </p:nvPr>
        </p:nvSpPr>
        <p:spPr>
          <a:xfrm>
            <a:off x="628650" y="812074"/>
            <a:ext cx="8210550" cy="2235926"/>
          </a:xfrm>
        </p:spPr>
        <p:txBody>
          <a:bodyPr>
            <a:normAutofit/>
          </a:bodyPr>
          <a:lstStyle/>
          <a:p>
            <a:pPr>
              <a:lnSpc>
                <a:spcPct val="120000"/>
              </a:lnSpc>
            </a:pPr>
            <a:r>
              <a:rPr lang="en-US" altLang="zh-CN" dirty="0"/>
              <a:t>How to predict whether a pattern will be in the risky state in the next time slice?</a:t>
            </a:r>
          </a:p>
          <a:p>
            <a:pPr>
              <a:lnSpc>
                <a:spcPct val="120000"/>
              </a:lnSpc>
            </a:pPr>
            <a:r>
              <a:rPr lang="en-US" altLang="zh-CN" dirty="0"/>
              <a:t>Solution: </a:t>
            </a:r>
            <a:r>
              <a:rPr lang="en-US" altLang="zh-CN" b="1" dirty="0">
                <a:solidFill>
                  <a:srgbClr val="FF0000"/>
                </a:solidFill>
              </a:rPr>
              <a:t>Causal network based Bayesian inference</a:t>
            </a:r>
            <a:endParaRPr lang="zh-CN" altLang="en-US" b="1" dirty="0">
              <a:solidFill>
                <a:srgbClr val="FF0000"/>
              </a:solidFill>
            </a:endParaRPr>
          </a:p>
        </p:txBody>
      </p:sp>
      <p:pic>
        <p:nvPicPr>
          <p:cNvPr id="5" name="图片 4" descr="屏幕剪辑"/>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1157" y="2533310"/>
            <a:ext cx="4412287" cy="2363552"/>
          </a:xfrm>
          <a:prstGeom prst="rect">
            <a:avLst/>
          </a:prstGeom>
        </p:spPr>
      </p:pic>
      <p:pic>
        <p:nvPicPr>
          <p:cNvPr id="6" name="图片 5" descr="屏幕剪辑"/>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1241"/>
          <a:stretch/>
        </p:blipFill>
        <p:spPr>
          <a:xfrm>
            <a:off x="4685549" y="3200400"/>
            <a:ext cx="4153651" cy="1002662"/>
          </a:xfrm>
          <a:prstGeom prst="rect">
            <a:avLst/>
          </a:prstGeom>
        </p:spPr>
      </p:pic>
      <p:sp>
        <p:nvSpPr>
          <p:cNvPr id="7" name="矩形 6"/>
          <p:cNvSpPr/>
          <p:nvPr/>
        </p:nvSpPr>
        <p:spPr>
          <a:xfrm>
            <a:off x="258671" y="4942582"/>
            <a:ext cx="4475253" cy="1815882"/>
          </a:xfrm>
          <a:prstGeom prst="rect">
            <a:avLst/>
          </a:prstGeom>
          <a:solidFill>
            <a:srgbClr val="FFFF00"/>
          </a:solidFill>
          <a:ln>
            <a:solidFill>
              <a:schemeClr val="tx1"/>
            </a:solidFill>
          </a:ln>
        </p:spPr>
        <p:txBody>
          <a:bodyPr wrap="square">
            <a:spAutoFit/>
          </a:bodyPr>
          <a:lstStyle/>
          <a:p>
            <a:pPr algn="just"/>
            <a:r>
              <a:rPr lang="en-US" altLang="zh-CN" sz="2400" b="1" dirty="0">
                <a:solidFill>
                  <a:srgbClr val="C00000"/>
                </a:solidFill>
                <a:latin typeface="Times New Roman" panose="02020603050405020304" pitchFamily="18" charset="0"/>
                <a:cs typeface="Times New Roman" panose="02020603050405020304" pitchFamily="18" charset="0"/>
              </a:rPr>
              <a:t>Challenges: </a:t>
            </a:r>
          </a:p>
          <a:p>
            <a:pPr algn="just"/>
            <a:r>
              <a:rPr lang="en-US" altLang="zh-CN" sz="2200" b="1" dirty="0">
                <a:solidFill>
                  <a:srgbClr val="002060"/>
                </a:solidFill>
                <a:latin typeface="Times New Roman" panose="02020603050405020304" pitchFamily="18" charset="0"/>
                <a:cs typeface="Times New Roman" panose="02020603050405020304" pitchFamily="18" charset="0"/>
              </a:rPr>
              <a:t>Some pattern happened in the same time slice with the pattern to be predicted. The states of these patterns are unobservable.</a:t>
            </a:r>
            <a:endParaRPr lang="zh-CN" altLang="en-US" sz="2200" b="1" dirty="0">
              <a:solidFill>
                <a:srgbClr val="002060"/>
              </a:solidFill>
              <a:latin typeface="Times New Roman" panose="02020603050405020304" pitchFamily="18" charset="0"/>
              <a:cs typeface="Times New Roman" panose="02020603050405020304" pitchFamily="18" charset="0"/>
            </a:endParaRPr>
          </a:p>
        </p:txBody>
      </p:sp>
      <p:sp>
        <p:nvSpPr>
          <p:cNvPr id="10" name="矩形 9"/>
          <p:cNvSpPr/>
          <p:nvPr/>
        </p:nvSpPr>
        <p:spPr>
          <a:xfrm>
            <a:off x="4937406" y="4474514"/>
            <a:ext cx="2679908" cy="369332"/>
          </a:xfrm>
          <a:prstGeom prst="rect">
            <a:avLst/>
          </a:prstGeom>
        </p:spPr>
        <p:txBody>
          <a:bodyPr wrap="square">
            <a:spAutoFit/>
          </a:bodyPr>
          <a:lstStyle/>
          <a:p>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Observable states (</a:t>
            </a:r>
            <a:r>
              <a:rPr lang="en-US" altLang="zh-CN" i="1" dirty="0">
                <a:latin typeface="Times New Roman" panose="02020603050405020304" pitchFamily="18" charset="0"/>
                <a:ea typeface="Arial Unicode MS" panose="020B0604020202020204" pitchFamily="34" charset="-122"/>
                <a:cs typeface="Times New Roman" panose="02020603050405020304" pitchFamily="18" charset="0"/>
              </a:rPr>
              <a:t>t, t-</a:t>
            </a: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1…) </a:t>
            </a:r>
            <a:endParaRPr lang="zh-CN" altLang="en-US" dirty="0">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1" name="矩形 10"/>
          <p:cNvSpPr/>
          <p:nvPr/>
        </p:nvSpPr>
        <p:spPr>
          <a:xfrm>
            <a:off x="5071424" y="5253958"/>
            <a:ext cx="2545890" cy="369332"/>
          </a:xfrm>
          <a:prstGeom prst="rect">
            <a:avLst/>
          </a:prstGeom>
        </p:spPr>
        <p:txBody>
          <a:bodyPr wrap="none">
            <a:spAutoFit/>
          </a:bodyPr>
          <a:lstStyle/>
          <a:p>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Unobservable states </a:t>
            </a:r>
            <a:r>
              <a:rPr lang="en-US" altLang="zh-CN" dirty="0"/>
              <a:t>(</a:t>
            </a:r>
            <a:r>
              <a:rPr lang="en-US" altLang="zh-CN" i="1" dirty="0"/>
              <a:t>t</a:t>
            </a:r>
            <a:r>
              <a:rPr lang="en-US" altLang="zh-CN" dirty="0"/>
              <a:t>+1)</a:t>
            </a:r>
            <a:endParaRPr lang="zh-CN" altLang="en-US" dirty="0">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3" name="矩形 12"/>
          <p:cNvSpPr/>
          <p:nvPr/>
        </p:nvSpPr>
        <p:spPr>
          <a:xfrm>
            <a:off x="5421264" y="6033403"/>
            <a:ext cx="2196050" cy="369332"/>
          </a:xfrm>
          <a:prstGeom prst="rect">
            <a:avLst/>
          </a:prstGeom>
        </p:spPr>
        <p:txBody>
          <a:bodyPr wrap="none">
            <a:spAutoFit/>
          </a:bodyPr>
          <a:lstStyle/>
          <a:p>
            <a:r>
              <a:rPr lang="en-US" altLang="zh-CN" dirty="0">
                <a:latin typeface="Times New Roman" panose="02020603050405020304" pitchFamily="18" charset="0"/>
                <a:cs typeface="Times New Roman" panose="02020603050405020304" pitchFamily="18" charset="0"/>
              </a:rPr>
              <a:t>To be predicted (</a:t>
            </a:r>
            <a:r>
              <a:rPr lang="en-US" altLang="zh-CN" i="1" dirty="0">
                <a:latin typeface="Times New Roman" panose="02020603050405020304" pitchFamily="18" charset="0"/>
                <a:cs typeface="Times New Roman" panose="02020603050405020304" pitchFamily="18" charset="0"/>
              </a:rPr>
              <a:t>t</a:t>
            </a:r>
            <a:r>
              <a:rPr lang="en-US" altLang="zh-CN" dirty="0">
                <a:latin typeface="Times New Roman" panose="02020603050405020304" pitchFamily="18" charset="0"/>
                <a:cs typeface="Times New Roman" panose="02020603050405020304" pitchFamily="18" charset="0"/>
              </a:rPr>
              <a:t>+1) </a:t>
            </a:r>
          </a:p>
        </p:txBody>
      </p:sp>
      <p:cxnSp>
        <p:nvCxnSpPr>
          <p:cNvPr id="15" name="肘形连接符 14"/>
          <p:cNvCxnSpPr>
            <a:endCxn id="13" idx="3"/>
          </p:cNvCxnSpPr>
          <p:nvPr/>
        </p:nvCxnSpPr>
        <p:spPr>
          <a:xfrm rot="5400000">
            <a:off x="6864488" y="4445261"/>
            <a:ext cx="2525635" cy="101998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肘形连接符 17"/>
          <p:cNvCxnSpPr>
            <a:endCxn id="11" idx="3"/>
          </p:cNvCxnSpPr>
          <p:nvPr/>
        </p:nvCxnSpPr>
        <p:spPr>
          <a:xfrm rot="5400000">
            <a:off x="7051249" y="4193422"/>
            <a:ext cx="1811268" cy="67913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肘形连接符 20"/>
          <p:cNvCxnSpPr>
            <a:endCxn id="10" idx="3"/>
          </p:cNvCxnSpPr>
          <p:nvPr/>
        </p:nvCxnSpPr>
        <p:spPr>
          <a:xfrm rot="5400000">
            <a:off x="7288951" y="3990389"/>
            <a:ext cx="997154" cy="34042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2075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Causal network based Bayesian inference</a:t>
            </a:r>
            <a:endParaRPr lang="zh-CN" altLang="en-US" dirty="0"/>
          </a:p>
        </p:txBody>
      </p:sp>
      <p:sp>
        <p:nvSpPr>
          <p:cNvPr id="4" name="矩形 3"/>
          <p:cNvSpPr/>
          <p:nvPr/>
        </p:nvSpPr>
        <p:spPr>
          <a:xfrm>
            <a:off x="921138" y="806619"/>
            <a:ext cx="7542015" cy="830997"/>
          </a:xfrm>
          <a:prstGeom prst="rect">
            <a:avLst/>
          </a:prstGeom>
          <a:noFill/>
        </p:spPr>
        <p:txBody>
          <a:bodyPr wrap="square" rtlCol="0">
            <a:spAutoFit/>
          </a:bodyPr>
          <a:lstStyle/>
          <a:p>
            <a:pPr algn="ctr"/>
            <a:r>
              <a:rPr lang="en-US" altLang="zh-CN" sz="2400" b="1"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Expectation-Maximization (EM) algorithm to </a:t>
            </a:r>
          </a:p>
          <a:p>
            <a:pPr algn="ctr"/>
            <a:r>
              <a:rPr lang="en-US" altLang="zh-CN" sz="2400" b="1"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infer the state of unobservable patterns</a:t>
            </a:r>
            <a:endParaRPr lang="zh-CN" altLang="en-US" sz="2400" b="1"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5" name="矩形 4"/>
          <p:cNvSpPr/>
          <p:nvPr/>
        </p:nvSpPr>
        <p:spPr>
          <a:xfrm>
            <a:off x="282571" y="1742929"/>
            <a:ext cx="7239000" cy="369332"/>
          </a:xfrm>
          <a:prstGeom prst="rect">
            <a:avLst/>
          </a:prstGeom>
        </p:spPr>
        <p:txBody>
          <a:bodyPr wrap="square">
            <a:spAutoFit/>
          </a:bodyPr>
          <a:lstStyle/>
          <a:p>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Edge-weighted naive Bayesian model</a:t>
            </a:r>
            <a:endParaRPr lang="zh-CN" altLang="en-US" dirty="0">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6" name="图片 5" descr="屏幕剪辑"/>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0383" y="2148834"/>
            <a:ext cx="5171459" cy="1203028"/>
          </a:xfrm>
          <a:prstGeom prst="rect">
            <a:avLst/>
          </a:prstGeom>
          <a:ln>
            <a:solidFill>
              <a:schemeClr val="tx1"/>
            </a:solidFill>
          </a:ln>
        </p:spPr>
      </p:pic>
      <p:sp>
        <p:nvSpPr>
          <p:cNvPr id="7" name="矩形 6"/>
          <p:cNvSpPr/>
          <p:nvPr/>
        </p:nvSpPr>
        <p:spPr>
          <a:xfrm>
            <a:off x="282571" y="3406210"/>
            <a:ext cx="2544286" cy="369332"/>
          </a:xfrm>
          <a:prstGeom prst="rect">
            <a:avLst/>
          </a:prstGeom>
        </p:spPr>
        <p:txBody>
          <a:bodyPr wrap="square">
            <a:spAutoFit/>
          </a:bodyPr>
          <a:lstStyle/>
          <a:p>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t-</a:t>
            </a:r>
            <a:r>
              <a:rPr lang="en-US" altLang="zh-CN" dirty="0" err="1">
                <a:latin typeface="Times New Roman" panose="02020603050405020304" pitchFamily="18" charset="0"/>
                <a:ea typeface="Arial Unicode MS" panose="020B0604020202020204" pitchFamily="34" charset="-122"/>
                <a:cs typeface="Times New Roman" panose="02020603050405020304" pitchFamily="18" charset="0"/>
              </a:rPr>
              <a:t>th</a:t>
            </a: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 round of the E-step</a:t>
            </a:r>
            <a:endParaRPr lang="zh-CN" altLang="en-US" dirty="0">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8" name="图片 7" descr="屏幕剪辑"/>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0383" y="3876598"/>
            <a:ext cx="4701256" cy="916862"/>
          </a:xfrm>
          <a:prstGeom prst="rect">
            <a:avLst/>
          </a:prstGeom>
          <a:ln>
            <a:solidFill>
              <a:schemeClr val="tx1"/>
            </a:solidFill>
          </a:ln>
        </p:spPr>
      </p:pic>
      <p:pic>
        <p:nvPicPr>
          <p:cNvPr id="9" name="图片 8" descr="屏幕剪辑"/>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0383" y="5288085"/>
            <a:ext cx="4342784" cy="1161905"/>
          </a:xfrm>
          <a:prstGeom prst="rect">
            <a:avLst/>
          </a:prstGeom>
          <a:ln>
            <a:solidFill>
              <a:schemeClr val="tx1"/>
            </a:solidFill>
          </a:ln>
        </p:spPr>
      </p:pic>
      <p:sp>
        <p:nvSpPr>
          <p:cNvPr id="10" name="矩形 9"/>
          <p:cNvSpPr/>
          <p:nvPr/>
        </p:nvSpPr>
        <p:spPr>
          <a:xfrm>
            <a:off x="282571" y="4843294"/>
            <a:ext cx="2569934" cy="369332"/>
          </a:xfrm>
          <a:prstGeom prst="rect">
            <a:avLst/>
          </a:prstGeom>
        </p:spPr>
        <p:txBody>
          <a:bodyPr wrap="square">
            <a:spAutoFit/>
          </a:bodyPr>
          <a:lstStyle/>
          <a:p>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t-</a:t>
            </a:r>
            <a:r>
              <a:rPr lang="en-US" altLang="zh-CN" dirty="0" err="1">
                <a:latin typeface="Times New Roman" panose="02020603050405020304" pitchFamily="18" charset="0"/>
                <a:ea typeface="Arial Unicode MS" panose="020B0604020202020204" pitchFamily="34" charset="-122"/>
                <a:cs typeface="Times New Roman" panose="02020603050405020304" pitchFamily="18" charset="0"/>
              </a:rPr>
              <a:t>th</a:t>
            </a: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 round of the M-step</a:t>
            </a:r>
            <a:endParaRPr lang="zh-CN" altLang="en-US" dirty="0">
              <a:latin typeface="Times New Roman" panose="02020603050405020304" pitchFamily="18" charset="0"/>
              <a:ea typeface="Arial Unicode MS" panose="020B0604020202020204" pitchFamily="34" charset="-122"/>
              <a:cs typeface="Times New Roman" panose="02020603050405020304" pitchFamily="18" charset="0"/>
            </a:endParaRPr>
          </a:p>
        </p:txBody>
      </p:sp>
      <p:grpSp>
        <p:nvGrpSpPr>
          <p:cNvPr id="11" name="组合 10"/>
          <p:cNvGrpSpPr/>
          <p:nvPr/>
        </p:nvGrpSpPr>
        <p:grpSpPr>
          <a:xfrm>
            <a:off x="6486667" y="3785158"/>
            <a:ext cx="2399756" cy="2376978"/>
            <a:chOff x="7468822" y="3873005"/>
            <a:chExt cx="2399756" cy="2376978"/>
          </a:xfrm>
        </p:grpSpPr>
        <p:sp>
          <p:nvSpPr>
            <p:cNvPr id="12" name="矩形 11"/>
            <p:cNvSpPr/>
            <p:nvPr/>
          </p:nvSpPr>
          <p:spPr>
            <a:xfrm>
              <a:off x="7468822" y="4218658"/>
              <a:ext cx="2399756" cy="2031325"/>
            </a:xfrm>
            <a:prstGeom prst="rect">
              <a:avLst/>
            </a:prstGeom>
            <a:ln>
              <a:solidFill>
                <a:schemeClr val="tx1"/>
              </a:solidFill>
            </a:ln>
          </p:spPr>
          <p:txBody>
            <a:bodyPr wrap="square">
              <a:spAutoFit/>
            </a:bodyPr>
            <a:lstStyle/>
            <a:p>
              <a:pPr marL="285750" indent="-285750" algn="just">
                <a:buFont typeface="Arial" panose="020B0604020202020204" pitchFamily="34" charset="0"/>
                <a:buChar char="•"/>
              </a:pPr>
              <a:r>
                <a:rPr lang="en-US" altLang="zh-CN"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Exploit the causal dependency among patterns. </a:t>
              </a:r>
            </a:p>
            <a:p>
              <a:pPr marL="285750" indent="-285750" algn="just">
                <a:buFont typeface="Arial" panose="020B0604020202020204" pitchFamily="34" charset="0"/>
                <a:buChar char="•"/>
              </a:pPr>
              <a:r>
                <a:rPr lang="en-US" altLang="zh-CN"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Make use of causal information in unobservable patterns.</a:t>
              </a:r>
              <a:endParaRPr lang="zh-CN" altLang="en-US"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3" name="矩形 12"/>
            <p:cNvSpPr/>
            <p:nvPr/>
          </p:nvSpPr>
          <p:spPr>
            <a:xfrm>
              <a:off x="7485408" y="3873005"/>
              <a:ext cx="1876425" cy="338554"/>
            </a:xfrm>
            <a:prstGeom prst="rect">
              <a:avLst/>
            </a:prstGeom>
            <a:solidFill>
              <a:srgbClr val="C00000"/>
            </a:solidFill>
          </p:spPr>
          <p:txBody>
            <a:bodyPr wrap="square">
              <a:spAutoFit/>
            </a:bodyPr>
            <a:lstStyle/>
            <a:p>
              <a:pPr algn="ct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Two advantages</a:t>
              </a:r>
              <a:endParaRPr lang="zh-CN" altLang="en-US"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spTree>
    <p:extLst>
      <p:ext uri="{BB962C8B-B14F-4D97-AF65-F5344CB8AC3E}">
        <p14:creationId xmlns:p14="http://schemas.microsoft.com/office/powerpoint/2010/main" val="1039723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804529" y="3013502"/>
            <a:ext cx="3534942" cy="830997"/>
          </a:xfrm>
          <a:prstGeom prst="rect">
            <a:avLst/>
          </a:prstGeom>
        </p:spPr>
        <p:txBody>
          <a:bodyPr wrap="none">
            <a:spAutoFit/>
          </a:bodyPr>
          <a:lstStyle/>
          <a:p>
            <a:r>
              <a:rPr lang="en-US" altLang="zh-CN" sz="4800" b="1" dirty="0">
                <a:solidFill>
                  <a:srgbClr val="0070C0"/>
                </a:solidFill>
                <a:latin typeface="Times New Roman" panose="02020603050405020304" pitchFamily="18" charset="0"/>
                <a:cs typeface="Times New Roman" panose="02020603050405020304" pitchFamily="18" charset="0"/>
              </a:rPr>
              <a:t>Experiments</a:t>
            </a:r>
            <a:endParaRPr lang="zh-CN" altLang="en-US" sz="4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953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400827" y="1014157"/>
            <a:ext cx="8311282" cy="830997"/>
          </a:xfrm>
          <a:prstGeom prst="rect">
            <a:avLst/>
          </a:prstGeom>
          <a:noFill/>
        </p:spPr>
        <p:txBody>
          <a:bodyPr wrap="square" rtlCol="0">
            <a:spAutoFit/>
          </a:bodyPr>
          <a:lstStyle/>
          <a:p>
            <a:pPr algn="ctr"/>
            <a:r>
              <a:rPr lang="en-US" altLang="zh-CN" sz="2400" b="1"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Test the </a:t>
            </a:r>
            <a:r>
              <a:rPr lang="en-US" altLang="zh-CN" sz="2400" b="1" dirty="0" err="1">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DGeye</a:t>
            </a:r>
            <a:r>
              <a:rPr lang="en-US" altLang="zh-CN" sz="2400" b="1"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 system using the data of two big cities in China:  Beijing and Tianjin</a:t>
            </a:r>
            <a:endParaRPr lang="zh-CN" altLang="en-US" sz="2400" b="1"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34" name="表格 33"/>
              <p:cNvGraphicFramePr>
                <a:graphicFrameLocks noGrp="1"/>
              </p:cNvGraphicFramePr>
              <p:nvPr>
                <p:extLst>
                  <p:ext uri="{D42A27DB-BD31-4B8C-83A1-F6EECF244321}">
                    <p14:modId xmlns:p14="http://schemas.microsoft.com/office/powerpoint/2010/main" val="1692044172"/>
                  </p:ext>
                </p:extLst>
              </p:nvPr>
            </p:nvGraphicFramePr>
            <p:xfrm>
              <a:off x="400827" y="3861628"/>
              <a:ext cx="8431597" cy="1854200"/>
            </p:xfrm>
            <a:graphic>
              <a:graphicData uri="http://schemas.openxmlformats.org/drawingml/2006/table">
                <a:tbl>
                  <a:tblPr firstRow="1" bandRow="1">
                    <a:tableStyleId>{C083E6E3-FA7D-4D7B-A595-EF9225AFEA82}</a:tableStyleId>
                  </a:tblPr>
                  <a:tblGrid>
                    <a:gridCol w="2887419">
                      <a:extLst>
                        <a:ext uri="{9D8B030D-6E8A-4147-A177-3AD203B41FA5}">
                          <a16:colId xmlns:a16="http://schemas.microsoft.com/office/drawing/2014/main" val="20000"/>
                        </a:ext>
                      </a:extLst>
                    </a:gridCol>
                    <a:gridCol w="2733645">
                      <a:extLst>
                        <a:ext uri="{9D8B030D-6E8A-4147-A177-3AD203B41FA5}">
                          <a16:colId xmlns:a16="http://schemas.microsoft.com/office/drawing/2014/main" val="20001"/>
                        </a:ext>
                      </a:extLst>
                    </a:gridCol>
                    <a:gridCol w="2810533">
                      <a:extLst>
                        <a:ext uri="{9D8B030D-6E8A-4147-A177-3AD203B41FA5}">
                          <a16:colId xmlns:a16="http://schemas.microsoft.com/office/drawing/2014/main" val="20002"/>
                        </a:ext>
                      </a:extLst>
                    </a:gridCol>
                  </a:tblGrid>
                  <a:tr h="370840">
                    <a:tc>
                      <a:txBody>
                        <a:bodyPr/>
                        <a:lstStyle/>
                        <a:p>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Beijing</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Tianjin</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Population</a:t>
                          </a:r>
                          <a:endParaRPr lang="zh-CN" altLang="en-US" sz="1800" kern="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endParaRPr>
                        </a:p>
                      </a:txBody>
                      <a:tcPr/>
                    </a:tc>
                    <a:tc>
                      <a:txBody>
                        <a:bodyPr/>
                        <a:lstStyle/>
                        <a:p>
                          <a:pPr marL="0" algn="l" defTabSz="914400" rtl="0" eaLnBrk="1" latinLnBrk="0" hangingPunct="1"/>
                          <a:r>
                            <a:rPr lang="en-US" altLang="zh-CN" sz="1800" kern="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20 million</a:t>
                          </a:r>
                          <a:endParaRPr lang="zh-CN" altLang="en-US" sz="1800" kern="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endParaRPr>
                        </a:p>
                      </a:txBody>
                      <a:tcPr/>
                    </a:tc>
                    <a:tc>
                      <a:txBody>
                        <a:bodyPr/>
                        <a:lstStyle/>
                        <a:p>
                          <a:pPr marL="0" algn="l" defTabSz="914400" rtl="0" eaLnBrk="1" latinLnBrk="0" hangingPunct="1"/>
                          <a:r>
                            <a:rPr lang="en-US" altLang="zh-CN" sz="1800" kern="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15 million</a:t>
                          </a:r>
                          <a:endParaRPr lang="zh-CN" altLang="en-US" sz="1800" kern="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endParaRPr>
                        </a:p>
                      </a:txBody>
                      <a:tcPr/>
                    </a:tc>
                    <a:extLst>
                      <a:ext uri="{0D108BD9-81ED-4DB2-BD59-A6C34878D82A}">
                        <a16:rowId xmlns:a16="http://schemas.microsoft.com/office/drawing/2014/main" val="10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Dangerous Goods Vehicle</a:t>
                          </a:r>
                          <a:endParaRPr lang="zh-CN" altLang="en-US" sz="1800" kern="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endParaRPr>
                        </a:p>
                      </a:txBody>
                      <a:tcPr/>
                    </a:tc>
                    <a:tc>
                      <a:txBody>
                        <a:bodyPr/>
                        <a:lstStyle/>
                        <a:p>
                          <a:pPr marL="0" algn="l" defTabSz="914400" rtl="0" eaLnBrk="1" latinLnBrk="0" hangingPunct="1"/>
                          <a:r>
                            <a:rPr lang="en-US" altLang="zh-CN" sz="1800" kern="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3,790</a:t>
                          </a:r>
                          <a:endParaRPr lang="zh-CN" altLang="en-US" sz="1800" kern="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endParaRPr>
                        </a:p>
                      </a:txBody>
                      <a:tcPr/>
                    </a:tc>
                    <a:tc>
                      <a:txBody>
                        <a:bodyPr/>
                        <a:lstStyle/>
                        <a:p>
                          <a:pPr marL="0" algn="l" defTabSz="914400" rtl="0" eaLnBrk="1" latinLnBrk="0" hangingPunct="1"/>
                          <a:r>
                            <a:rPr lang="en-US" altLang="zh-CN" sz="1800" kern="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2677</a:t>
                          </a:r>
                          <a:endParaRPr lang="zh-CN" altLang="en-US" sz="1800" kern="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endParaRPr>
                        </a:p>
                      </a:txBody>
                      <a:tcPr/>
                    </a:tc>
                    <a:extLst>
                      <a:ext uri="{0D108BD9-81ED-4DB2-BD59-A6C34878D82A}">
                        <a16:rowId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Data time</a:t>
                          </a:r>
                          <a:endParaRPr lang="zh-CN" altLang="en-US" sz="1800" kern="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endParaRPr>
                        </a:p>
                      </a:txBody>
                      <a:tcPr/>
                    </a:tc>
                    <a:tc>
                      <a:txBody>
                        <a:bodyPr/>
                        <a:lstStyle/>
                        <a:p>
                          <a:pPr marL="0" algn="l" defTabSz="914400" rtl="0" eaLnBrk="1" latinLnBrk="0" hangingPunct="1"/>
                          <a:r>
                            <a:rPr lang="en-US" altLang="zh-CN" sz="1800" kern="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2015-01-01~2015-03-31</a:t>
                          </a:r>
                          <a:endParaRPr lang="zh-CN" altLang="en-US" sz="1800" kern="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2015-01-01~2015-02-31</a:t>
                          </a:r>
                          <a:endParaRPr lang="zh-CN" altLang="en-US" sz="1800" kern="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endParaRPr>
                        </a:p>
                      </a:txBody>
                      <a:tcPr/>
                    </a:tc>
                    <a:extLst>
                      <a:ext uri="{0D108BD9-81ED-4DB2-BD59-A6C34878D82A}">
                        <a16:rowId xmlns:a16="http://schemas.microsoft.com/office/drawing/2014/main" val="100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zones</a:t>
                          </a:r>
                          <a:endParaRPr lang="zh-CN" altLang="en-US" sz="1800" kern="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endParaRPr>
                        </a:p>
                      </a:txBody>
                      <a:tcPr/>
                    </a:tc>
                    <a:tc>
                      <a:txBody>
                        <a:bodyPr/>
                        <a:lstStyle/>
                        <a:p>
                          <a:pPr marL="0" algn="l" defTabSz="914400" rtl="0" eaLnBrk="1" latinLnBrk="0" hangingPunct="1"/>
                          <a:r>
                            <a:rPr lang="en-US" altLang="zh-CN" sz="1800" kern="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80</a:t>
                          </a:r>
                          <a14:m>
                            <m:oMath xmlns:m="http://schemas.openxmlformats.org/officeDocument/2006/math">
                              <m:r>
                                <a:rPr lang="en-US" altLang="zh-CN" sz="1800" kern="1200" smtClean="0">
                                  <a:solidFill>
                                    <a:schemeClr val="tx1"/>
                                  </a:solidFill>
                                  <a:latin typeface="Cambria Math" panose="02040503050406030204" pitchFamily="18" charset="0"/>
                                  <a:ea typeface="Arial Unicode MS" panose="020B0604020202020204" pitchFamily="34" charset="-122"/>
                                  <a:cs typeface="Arial Unicode MS" panose="020B0604020202020204" pitchFamily="34" charset="-122"/>
                                </a:rPr>
                                <m:t>×</m:t>
                              </m:r>
                            </m:oMath>
                          </a14:m>
                          <a:r>
                            <a:rPr lang="en-US" altLang="zh-CN" sz="1800" kern="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160</a:t>
                          </a:r>
                          <a:endParaRPr lang="zh-CN" altLang="en-US" sz="1800" kern="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80</a:t>
                          </a:r>
                          <a14:m>
                            <m:oMath xmlns:m="http://schemas.openxmlformats.org/officeDocument/2006/math">
                              <m:r>
                                <a:rPr lang="en-US" altLang="zh-CN" sz="1800" kern="1200" smtClean="0">
                                  <a:solidFill>
                                    <a:schemeClr val="tx1"/>
                                  </a:solidFill>
                                  <a:latin typeface="Cambria Math" panose="02040503050406030204" pitchFamily="18" charset="0"/>
                                  <a:ea typeface="Arial Unicode MS" panose="020B0604020202020204" pitchFamily="34" charset="-122"/>
                                  <a:cs typeface="Arial Unicode MS" panose="020B0604020202020204" pitchFamily="34" charset="-122"/>
                                </a:rPr>
                                <m:t>×</m:t>
                              </m:r>
                            </m:oMath>
                          </a14:m>
                          <a:r>
                            <a:rPr lang="en-US" altLang="zh-CN" sz="1800" kern="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160</a:t>
                          </a:r>
                          <a:endParaRPr lang="zh-CN" altLang="en-US" sz="1800" kern="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endParaRPr>
                        </a:p>
                      </a:txBody>
                      <a:tcPr/>
                    </a:tc>
                    <a:extLst>
                      <a:ext uri="{0D108BD9-81ED-4DB2-BD59-A6C34878D82A}">
                        <a16:rowId xmlns:a16="http://schemas.microsoft.com/office/drawing/2014/main" val="10004"/>
                      </a:ext>
                    </a:extLst>
                  </a:tr>
                </a:tbl>
              </a:graphicData>
            </a:graphic>
          </p:graphicFrame>
        </mc:Choice>
        <mc:Fallback xmlns="">
          <p:graphicFrame>
            <p:nvGraphicFramePr>
              <p:cNvPr id="34" name="表格 33"/>
              <p:cNvGraphicFramePr>
                <a:graphicFrameLocks noGrp="1"/>
              </p:cNvGraphicFramePr>
              <p:nvPr>
                <p:extLst>
                  <p:ext uri="{D42A27DB-BD31-4B8C-83A1-F6EECF244321}">
                    <p14:modId xmlns:p14="http://schemas.microsoft.com/office/powerpoint/2010/main" val="1692044172"/>
                  </p:ext>
                </p:extLst>
              </p:nvPr>
            </p:nvGraphicFramePr>
            <p:xfrm>
              <a:off x="400827" y="3861628"/>
              <a:ext cx="8431597" cy="1854200"/>
            </p:xfrm>
            <a:graphic>
              <a:graphicData uri="http://schemas.openxmlformats.org/drawingml/2006/table">
                <a:tbl>
                  <a:tblPr firstRow="1" bandRow="1">
                    <a:tableStyleId>{C083E6E3-FA7D-4D7B-A595-EF9225AFEA82}</a:tableStyleId>
                  </a:tblPr>
                  <a:tblGrid>
                    <a:gridCol w="2887419"/>
                    <a:gridCol w="2733645"/>
                    <a:gridCol w="2810533"/>
                  </a:tblGrid>
                  <a:tr h="370840">
                    <a:tc>
                      <a:txBody>
                        <a:bodyPr/>
                        <a:lstStyle/>
                        <a:p>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smtClean="0">
                              <a:latin typeface="Times New Roman" panose="02020603050405020304" pitchFamily="18" charset="0"/>
                              <a:cs typeface="Times New Roman" panose="02020603050405020304" pitchFamily="18" charset="0"/>
                            </a:rPr>
                            <a:t>Beijing</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smtClean="0">
                              <a:latin typeface="Times New Roman" panose="02020603050405020304" pitchFamily="18" charset="0"/>
                              <a:cs typeface="Times New Roman" panose="02020603050405020304" pitchFamily="18" charset="0"/>
                            </a:rPr>
                            <a:t>Tianjin</a:t>
                          </a:r>
                          <a:endParaRPr lang="zh-CN" altLang="en-US" dirty="0">
                            <a:latin typeface="Times New Roman" panose="02020603050405020304" pitchFamily="18" charset="0"/>
                            <a:cs typeface="Times New Roman" panose="02020603050405020304" pitchFamily="18" charset="0"/>
                          </a:endParaRP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200" dirty="0" smtClean="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Population</a:t>
                          </a:r>
                          <a:endParaRPr lang="zh-CN" altLang="en-US" sz="1800" kern="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endParaRPr>
                        </a:p>
                      </a:txBody>
                      <a:tcPr/>
                    </a:tc>
                    <a:tc>
                      <a:txBody>
                        <a:bodyPr/>
                        <a:lstStyle/>
                        <a:p>
                          <a:pPr marL="0" algn="l" defTabSz="914400" rtl="0" eaLnBrk="1" latinLnBrk="0" hangingPunct="1"/>
                          <a:r>
                            <a:rPr lang="en-US" altLang="zh-CN" sz="1800" kern="1200" dirty="0" smtClean="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20 million</a:t>
                          </a:r>
                          <a:endParaRPr lang="zh-CN" altLang="en-US" sz="1800" kern="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endParaRPr>
                        </a:p>
                      </a:txBody>
                      <a:tcPr/>
                    </a:tc>
                    <a:tc>
                      <a:txBody>
                        <a:bodyPr/>
                        <a:lstStyle/>
                        <a:p>
                          <a:pPr marL="0" algn="l" defTabSz="914400" rtl="0" eaLnBrk="1" latinLnBrk="0" hangingPunct="1"/>
                          <a:r>
                            <a:rPr lang="en-US" altLang="zh-CN" sz="1800" kern="1200" dirty="0" smtClean="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15 million</a:t>
                          </a:r>
                          <a:endParaRPr lang="zh-CN" altLang="en-US" sz="1800" kern="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endParaRP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200" dirty="0" smtClean="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Dangerous Goods Vehicle</a:t>
                          </a:r>
                          <a:endParaRPr lang="zh-CN" altLang="en-US" sz="1800" kern="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endParaRPr>
                        </a:p>
                      </a:txBody>
                      <a:tcPr/>
                    </a:tc>
                    <a:tc>
                      <a:txBody>
                        <a:bodyPr/>
                        <a:lstStyle/>
                        <a:p>
                          <a:pPr marL="0" algn="l" defTabSz="914400" rtl="0" eaLnBrk="1" latinLnBrk="0" hangingPunct="1"/>
                          <a:r>
                            <a:rPr lang="en-US" altLang="zh-CN" sz="1800" kern="1200" dirty="0" smtClean="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3,790</a:t>
                          </a:r>
                          <a:endParaRPr lang="zh-CN" altLang="en-US" sz="1800" kern="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endParaRPr>
                        </a:p>
                      </a:txBody>
                      <a:tcPr/>
                    </a:tc>
                    <a:tc>
                      <a:txBody>
                        <a:bodyPr/>
                        <a:lstStyle/>
                        <a:p>
                          <a:pPr marL="0" algn="l" defTabSz="914400" rtl="0" eaLnBrk="1" latinLnBrk="0" hangingPunct="1"/>
                          <a:r>
                            <a:rPr lang="en-US" altLang="zh-CN" sz="1800" kern="1200" dirty="0" smtClean="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2677</a:t>
                          </a:r>
                          <a:endParaRPr lang="zh-CN" altLang="en-US" sz="1800" kern="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endParaRP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200" dirty="0" smtClean="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Data time</a:t>
                          </a:r>
                          <a:endParaRPr lang="zh-CN" altLang="en-US" sz="1800" kern="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endParaRPr>
                        </a:p>
                      </a:txBody>
                      <a:tcPr/>
                    </a:tc>
                    <a:tc>
                      <a:txBody>
                        <a:bodyPr/>
                        <a:lstStyle/>
                        <a:p>
                          <a:pPr marL="0" algn="l" defTabSz="914400" rtl="0" eaLnBrk="1" latinLnBrk="0" hangingPunct="1"/>
                          <a:r>
                            <a:rPr lang="en-US" altLang="zh-CN" sz="1800" kern="1200" dirty="0" smtClean="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2015-01-01~2015-03-31</a:t>
                          </a:r>
                          <a:endParaRPr lang="zh-CN" altLang="en-US" sz="1800" kern="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200" dirty="0" smtClean="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2015-01-01~2015-02-31</a:t>
                          </a:r>
                          <a:endParaRPr lang="zh-CN" altLang="en-US" sz="1800" kern="1200" dirty="0" smtClean="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endParaRP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200" dirty="0" smtClean="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zones</a:t>
                          </a:r>
                          <a:endParaRPr lang="zh-CN" altLang="en-US" sz="1800" kern="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endParaRPr>
                        </a:p>
                      </a:txBody>
                      <a:tcPr/>
                    </a:tc>
                    <a:tc>
                      <a:txBody>
                        <a:bodyPr/>
                        <a:lstStyle/>
                        <a:p>
                          <a:endParaRPr lang="zh-CN"/>
                        </a:p>
                      </a:txBody>
                      <a:tcPr>
                        <a:blipFill rotWithShape="0">
                          <a:blip r:embed="rId3"/>
                          <a:stretch>
                            <a:fillRect l="-105568" t="-408197" r="-102895" b="-24590"/>
                          </a:stretch>
                        </a:blipFill>
                      </a:tcPr>
                    </a:tc>
                    <a:tc>
                      <a:txBody>
                        <a:bodyPr/>
                        <a:lstStyle/>
                        <a:p>
                          <a:endParaRPr lang="zh-CN"/>
                        </a:p>
                      </a:txBody>
                      <a:tcPr>
                        <a:blipFill rotWithShape="0">
                          <a:blip r:embed="rId3"/>
                          <a:stretch>
                            <a:fillRect l="-200217" t="-408197" r="-217" b="-24590"/>
                          </a:stretch>
                        </a:blipFill>
                      </a:tcPr>
                    </a:tc>
                  </a:tr>
                </a:tbl>
              </a:graphicData>
            </a:graphic>
          </p:graphicFrame>
        </mc:Fallback>
      </mc:AlternateContent>
      <p:sp>
        <p:nvSpPr>
          <p:cNvPr id="35" name="矩形 34"/>
          <p:cNvSpPr/>
          <p:nvPr/>
        </p:nvSpPr>
        <p:spPr>
          <a:xfrm>
            <a:off x="967566" y="2194030"/>
            <a:ext cx="7177805" cy="400110"/>
          </a:xfrm>
          <a:prstGeom prst="rect">
            <a:avLst/>
          </a:prstGeom>
        </p:spPr>
        <p:txBody>
          <a:bodyPr wrap="square">
            <a:spAutoFit/>
          </a:bodyPr>
          <a:lstStyle/>
          <a:p>
            <a:r>
              <a:rPr lang="en-US" altLang="zh-CN" sz="2000" dirty="0">
                <a:latin typeface="Times New Roman" panose="02020603050405020304" pitchFamily="18" charset="0"/>
                <a:ea typeface="Arial Unicode MS" panose="020B0604020202020204" pitchFamily="34" charset="-122"/>
                <a:cs typeface="Times New Roman" panose="02020603050405020304" pitchFamily="18" charset="0"/>
              </a:rPr>
              <a:t>Divide one day into </a:t>
            </a:r>
            <a:r>
              <a:rPr lang="en-US" altLang="zh-CN" sz="2000"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24 time slices</a:t>
            </a:r>
            <a:r>
              <a:rPr lang="en-US" altLang="zh-CN" sz="2000" dirty="0">
                <a:latin typeface="Times New Roman" panose="02020603050405020304" pitchFamily="18" charset="0"/>
                <a:ea typeface="Arial Unicode MS" panose="020B0604020202020204" pitchFamily="34" charset="-122"/>
                <a:cs typeface="Times New Roman" panose="02020603050405020304" pitchFamily="18" charset="0"/>
              </a:rPr>
              <a:t>, one hour per slice.</a:t>
            </a:r>
            <a:endParaRPr lang="zh-CN" altLang="en-US" sz="2000" dirty="0">
              <a:latin typeface="Times New Roman" panose="02020603050405020304" pitchFamily="18" charset="0"/>
              <a:ea typeface="Arial Unicode MS" panose="020B0604020202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6" name="矩形 35"/>
              <p:cNvSpPr/>
              <p:nvPr/>
            </p:nvSpPr>
            <p:spPr>
              <a:xfrm>
                <a:off x="967566" y="2912239"/>
                <a:ext cx="7760854" cy="400110"/>
              </a:xfrm>
              <a:prstGeom prst="rect">
                <a:avLst/>
              </a:prstGeom>
            </p:spPr>
            <p:txBody>
              <a:bodyPr wrap="square">
                <a:spAutoFit/>
              </a:bodyPr>
              <a:lstStyle/>
              <a:p>
                <a:r>
                  <a:rPr lang="en-US" altLang="zh-CN" sz="2000" dirty="0">
                    <a:latin typeface="Times New Roman" panose="02020603050405020304" pitchFamily="18" charset="0"/>
                    <a:ea typeface="Arial Unicode MS" panose="020B0604020202020204" pitchFamily="34" charset="-122"/>
                    <a:cs typeface="Times New Roman" panose="02020603050405020304" pitchFamily="18" charset="0"/>
                  </a:rPr>
                  <a:t>Divide the maps of the two cities into 500m</a:t>
                </a:r>
                <a14:m>
                  <m:oMath xmlns:m="http://schemas.openxmlformats.org/officeDocument/2006/math">
                    <m:r>
                      <a:rPr lang="en-US" altLang="zh-CN" sz="2000">
                        <a:latin typeface="Cambria Math" panose="02040503050406030204" pitchFamily="18" charset="0"/>
                        <a:ea typeface="Arial Unicode MS" panose="020B0604020202020204" pitchFamily="34" charset="-122"/>
                        <a:cs typeface="Times New Roman" panose="02020603050405020304" pitchFamily="18" charset="0"/>
                      </a:rPr>
                      <m:t>×</m:t>
                    </m:r>
                  </m:oMath>
                </a14:m>
                <a:r>
                  <a:rPr lang="en-US" altLang="zh-CN" sz="2000" dirty="0">
                    <a:latin typeface="Times New Roman" panose="02020603050405020304" pitchFamily="18" charset="0"/>
                    <a:ea typeface="Arial Unicode MS" panose="020B0604020202020204" pitchFamily="34" charset="-122"/>
                    <a:cs typeface="Times New Roman" panose="02020603050405020304" pitchFamily="18" charset="0"/>
                  </a:rPr>
                  <a:t>500m urban zones.</a:t>
                </a:r>
                <a:endParaRPr lang="zh-CN" altLang="en-US" sz="2000" dirty="0">
                  <a:latin typeface="Times New Roman" panose="02020603050405020304" pitchFamily="18" charset="0"/>
                  <a:ea typeface="Arial Unicode MS" panose="020B0604020202020204" pitchFamily="34" charset="-122"/>
                  <a:cs typeface="Times New Roman" panose="02020603050405020304" pitchFamily="18" charset="0"/>
                </a:endParaRPr>
              </a:p>
            </p:txBody>
          </p:sp>
        </mc:Choice>
        <mc:Fallback xmlns="">
          <p:sp>
            <p:nvSpPr>
              <p:cNvPr id="36" name="矩形 35"/>
              <p:cNvSpPr>
                <a:spLocks noRot="1" noChangeAspect="1" noMove="1" noResize="1" noEditPoints="1" noAdjustHandles="1" noChangeArrowheads="1" noChangeShapeType="1" noTextEdit="1"/>
              </p:cNvSpPr>
              <p:nvPr/>
            </p:nvSpPr>
            <p:spPr>
              <a:xfrm>
                <a:off x="967566" y="2912239"/>
                <a:ext cx="7760854" cy="400110"/>
              </a:xfrm>
              <a:prstGeom prst="rect">
                <a:avLst/>
              </a:prstGeom>
              <a:blipFill rotWithShape="0">
                <a:blip r:embed="rId4"/>
                <a:stretch>
                  <a:fillRect l="-864" t="-9231" b="-27692"/>
                </a:stretch>
              </a:blipFill>
            </p:spPr>
            <p:txBody>
              <a:bodyPr/>
              <a:lstStyle/>
              <a:p>
                <a:r>
                  <a:rPr lang="zh-CN" altLang="en-US">
                    <a:noFill/>
                  </a:rPr>
                  <a:t> </a:t>
                </a:r>
              </a:p>
            </p:txBody>
          </p:sp>
        </mc:Fallback>
      </mc:AlternateContent>
      <p:sp>
        <p:nvSpPr>
          <p:cNvPr id="38" name="标题 1"/>
          <p:cNvSpPr txBox="1">
            <a:spLocks/>
          </p:cNvSpPr>
          <p:nvPr/>
        </p:nvSpPr>
        <p:spPr>
          <a:xfrm>
            <a:off x="297486" y="29173"/>
            <a:ext cx="4020623" cy="70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defRPr>
            </a:lvl1pPr>
          </a:lstStyle>
          <a:p>
            <a:r>
              <a:rPr lang="en-US" altLang="zh-CN" sz="2800" dirty="0"/>
              <a:t>Experiments</a:t>
            </a:r>
          </a:p>
        </p:txBody>
      </p:sp>
      <p:sp>
        <p:nvSpPr>
          <p:cNvPr id="39" name="标题 1"/>
          <p:cNvSpPr txBox="1">
            <a:spLocks/>
          </p:cNvSpPr>
          <p:nvPr/>
        </p:nvSpPr>
        <p:spPr>
          <a:xfrm>
            <a:off x="2307797" y="168883"/>
            <a:ext cx="3418217" cy="70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defRPr>
            </a:lvl1pPr>
          </a:lstStyle>
          <a:p>
            <a:r>
              <a:rPr lang="en-US" altLang="zh-CN" sz="2000" i="1" dirty="0">
                <a:solidFill>
                  <a:schemeClr val="bg1">
                    <a:lumMod val="85000"/>
                  </a:schemeClr>
                </a:solidFill>
              </a:rPr>
              <a:t>Experimental Setup</a:t>
            </a:r>
          </a:p>
        </p:txBody>
      </p:sp>
    </p:spTree>
    <p:extLst>
      <p:ext uri="{BB962C8B-B14F-4D97-AF65-F5344CB8AC3E}">
        <p14:creationId xmlns:p14="http://schemas.microsoft.com/office/powerpoint/2010/main" val="48544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屏幕剪辑"/>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4904" r="961"/>
          <a:stretch/>
        </p:blipFill>
        <p:spPr>
          <a:xfrm>
            <a:off x="463296" y="993798"/>
            <a:ext cx="8022335" cy="5709291"/>
          </a:xfrm>
          <a:prstGeom prst="rect">
            <a:avLst/>
          </a:prstGeom>
        </p:spPr>
      </p:pic>
      <p:sp>
        <p:nvSpPr>
          <p:cNvPr id="5" name="标题 1"/>
          <p:cNvSpPr txBox="1">
            <a:spLocks/>
          </p:cNvSpPr>
          <p:nvPr/>
        </p:nvSpPr>
        <p:spPr>
          <a:xfrm>
            <a:off x="297486" y="29173"/>
            <a:ext cx="4020623" cy="70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defRPr>
            </a:lvl1pPr>
          </a:lstStyle>
          <a:p>
            <a:r>
              <a:rPr lang="en-US" altLang="zh-CN" sz="2800" dirty="0"/>
              <a:t>Experiments</a:t>
            </a:r>
          </a:p>
        </p:txBody>
      </p:sp>
      <p:sp>
        <p:nvSpPr>
          <p:cNvPr id="6" name="标题 1"/>
          <p:cNvSpPr txBox="1">
            <a:spLocks/>
          </p:cNvSpPr>
          <p:nvPr/>
        </p:nvSpPr>
        <p:spPr>
          <a:xfrm>
            <a:off x="2307797" y="168883"/>
            <a:ext cx="3418217" cy="70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defRPr>
            </a:lvl1pPr>
          </a:lstStyle>
          <a:p>
            <a:r>
              <a:rPr lang="en-US" altLang="zh-CN" sz="2000" i="1" dirty="0">
                <a:solidFill>
                  <a:schemeClr val="bg1">
                    <a:lumMod val="85000"/>
                  </a:schemeClr>
                </a:solidFill>
              </a:rPr>
              <a:t>Risky Zones Detection</a:t>
            </a:r>
          </a:p>
        </p:txBody>
      </p:sp>
      <p:sp>
        <p:nvSpPr>
          <p:cNvPr id="7" name="矩形 6"/>
          <p:cNvSpPr/>
          <p:nvPr/>
        </p:nvSpPr>
        <p:spPr>
          <a:xfrm>
            <a:off x="1332919" y="771312"/>
            <a:ext cx="2514663" cy="461665"/>
          </a:xfrm>
          <a:prstGeom prst="rect">
            <a:avLst/>
          </a:prstGeom>
        </p:spPr>
        <p:txBody>
          <a:bodyPr wrap="none">
            <a:spAutoFit/>
          </a:bodyPr>
          <a:lstStyle/>
          <a:p>
            <a:r>
              <a:rPr lang="en-US" altLang="zh-CN" sz="2400" b="1" dirty="0">
                <a:solidFill>
                  <a:srgbClr val="FF0000"/>
                </a:solidFill>
                <a:latin typeface="Times New Roman" panose="02020603050405020304" pitchFamily="18" charset="0"/>
                <a:cs typeface="Times New Roman" panose="02020603050405020304" pitchFamily="18" charset="0"/>
              </a:rPr>
              <a:t>Dangerous Goods</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8" name="矩形 7"/>
          <p:cNvSpPr/>
          <p:nvPr/>
        </p:nvSpPr>
        <p:spPr>
          <a:xfrm>
            <a:off x="5604094" y="771312"/>
            <a:ext cx="1709955" cy="461665"/>
          </a:xfrm>
          <a:prstGeom prst="rect">
            <a:avLst/>
          </a:prstGeom>
        </p:spPr>
        <p:txBody>
          <a:bodyPr wrap="none">
            <a:spAutoFit/>
          </a:bodyPr>
          <a:lstStyle/>
          <a:p>
            <a:r>
              <a:rPr lang="en-US" altLang="zh-CN" sz="2400" b="1" dirty="0">
                <a:solidFill>
                  <a:srgbClr val="FF0000"/>
                </a:solidFill>
                <a:latin typeface="Times New Roman" panose="02020603050405020304" pitchFamily="18" charset="0"/>
                <a:cs typeface="Times New Roman" panose="02020603050405020304" pitchFamily="18" charset="0"/>
              </a:rPr>
              <a:t>Risk Scores</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9" name="椭圆 8"/>
          <p:cNvSpPr/>
          <p:nvPr/>
        </p:nvSpPr>
        <p:spPr>
          <a:xfrm>
            <a:off x="7571233" y="5530940"/>
            <a:ext cx="426720" cy="68698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6459071" y="1928204"/>
            <a:ext cx="426720" cy="68698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1618846" y="3413760"/>
            <a:ext cx="831745" cy="24384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3284400" y="2067589"/>
            <a:ext cx="353568" cy="93480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119559" y="2147783"/>
            <a:ext cx="353568" cy="93480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145280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矩形 69"/>
          <p:cNvSpPr/>
          <p:nvPr/>
        </p:nvSpPr>
        <p:spPr>
          <a:xfrm>
            <a:off x="420308" y="5324275"/>
            <a:ext cx="8350205" cy="13325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71" name="文本框 70"/>
          <p:cNvSpPr txBox="1"/>
          <p:nvPr/>
        </p:nvSpPr>
        <p:spPr>
          <a:xfrm>
            <a:off x="-584244" y="866963"/>
            <a:ext cx="10197197" cy="830997"/>
          </a:xfrm>
          <a:prstGeom prst="rect">
            <a:avLst/>
          </a:prstGeom>
          <a:noFill/>
        </p:spPr>
        <p:txBody>
          <a:bodyPr wrap="square" rtlCol="0">
            <a:spAutoFit/>
          </a:bodyPr>
          <a:lstStyle>
            <a:defPPr>
              <a:defRPr lang="zh-CN"/>
            </a:defPPr>
            <a:lvl1pPr algn="ctr">
              <a:defRPr sz="2400" b="1">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defRPr>
            </a:lvl1pPr>
          </a:lstStyle>
          <a:p>
            <a:r>
              <a:rPr lang="en-US" altLang="zh-CN" dirty="0"/>
              <a:t>Spatial distributions of patterns in Beijing and Tianjin </a:t>
            </a:r>
          </a:p>
          <a:p>
            <a:r>
              <a:rPr lang="en-US" altLang="zh-CN" dirty="0"/>
              <a:t>are also different</a:t>
            </a:r>
            <a:endParaRPr lang="zh-CN" altLang="en-US" dirty="0"/>
          </a:p>
        </p:txBody>
      </p:sp>
      <p:sp>
        <p:nvSpPr>
          <p:cNvPr id="72" name="矩形 71"/>
          <p:cNvSpPr/>
          <p:nvPr/>
        </p:nvSpPr>
        <p:spPr>
          <a:xfrm>
            <a:off x="467933" y="5324275"/>
            <a:ext cx="4273387" cy="1200329"/>
          </a:xfrm>
          <a:prstGeom prst="rect">
            <a:avLst/>
          </a:prstGeom>
          <a:ln>
            <a:noFill/>
          </a:ln>
        </p:spPr>
        <p:txBody>
          <a:bodyPr wrap="square">
            <a:spAutoFit/>
          </a:bodyPr>
          <a:lstStyle/>
          <a:p>
            <a:r>
              <a:rPr lang="en-US" altLang="zh-CN"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Beijing:</a:t>
            </a: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 </a:t>
            </a:r>
          </a:p>
          <a:p>
            <a:pPr marL="285750" indent="-285750">
              <a:buFont typeface="Arial" panose="020B0604020202020204" pitchFamily="34" charset="0"/>
              <a:buChar char="•"/>
            </a:pP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Gas stations and restaurants.</a:t>
            </a:r>
          </a:p>
          <a:p>
            <a:pPr marL="285750" indent="-285750">
              <a:buFont typeface="Arial" panose="020B0604020202020204" pitchFamily="34" charset="0"/>
              <a:buChar char="•"/>
            </a:pP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Big-size risky patterns are located in downtown area.</a:t>
            </a:r>
          </a:p>
        </p:txBody>
      </p:sp>
      <p:pic>
        <p:nvPicPr>
          <p:cNvPr id="73" name="图片 72" descr="屏幕剪辑"/>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0298" y="1617689"/>
            <a:ext cx="8500763" cy="2746972"/>
          </a:xfrm>
          <a:prstGeom prst="rect">
            <a:avLst/>
          </a:prstGeom>
        </p:spPr>
      </p:pic>
      <p:sp>
        <p:nvSpPr>
          <p:cNvPr id="74" name="矩形 73"/>
          <p:cNvSpPr/>
          <p:nvPr/>
        </p:nvSpPr>
        <p:spPr>
          <a:xfrm>
            <a:off x="330298" y="1552447"/>
            <a:ext cx="1472951" cy="276999"/>
          </a:xfrm>
          <a:prstGeom prst="rect">
            <a:avLst/>
          </a:prstGeom>
          <a:solidFill>
            <a:srgbClr val="C00000"/>
          </a:solidFill>
        </p:spPr>
        <p:txBody>
          <a:bodyPr wrap="square">
            <a:spAutoFit/>
          </a:bodyPr>
          <a:lstStyle/>
          <a:p>
            <a:pPr algn="ctr"/>
            <a:r>
              <a:rPr lang="en-US" altLang="zh-CN" sz="12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10:00 time slice</a:t>
            </a:r>
            <a:endParaRPr lang="zh-CN" altLang="en-US" sz="12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75" name="矩形 74"/>
          <p:cNvSpPr/>
          <p:nvPr/>
        </p:nvSpPr>
        <p:spPr>
          <a:xfrm>
            <a:off x="330298" y="4989497"/>
            <a:ext cx="3661885" cy="338554"/>
          </a:xfrm>
          <a:prstGeom prst="rect">
            <a:avLst/>
          </a:prstGeom>
          <a:solidFill>
            <a:srgbClr val="C00000"/>
          </a:solidFill>
        </p:spPr>
        <p:txBody>
          <a:bodyPr wrap="square">
            <a:spAutoFit/>
          </a:bodyPr>
          <a:lstStyle/>
          <a:p>
            <a:pPr algn="ct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Different Spatial Distributions  </a:t>
            </a:r>
          </a:p>
        </p:txBody>
      </p:sp>
      <p:sp>
        <p:nvSpPr>
          <p:cNvPr id="76" name="矩形 75"/>
          <p:cNvSpPr/>
          <p:nvPr/>
        </p:nvSpPr>
        <p:spPr>
          <a:xfrm>
            <a:off x="4741320" y="5324275"/>
            <a:ext cx="4029193" cy="1200329"/>
          </a:xfrm>
          <a:prstGeom prst="rect">
            <a:avLst/>
          </a:prstGeom>
        </p:spPr>
        <p:txBody>
          <a:bodyPr wrap="square">
            <a:spAutoFit/>
          </a:bodyPr>
          <a:lstStyle/>
          <a:p>
            <a:r>
              <a:rPr lang="en-US" altLang="zh-CN"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Tianjin: </a:t>
            </a:r>
          </a:p>
          <a:p>
            <a:pPr marL="285750" indent="-285750">
              <a:buFont typeface="Arial" panose="020B0604020202020204" pitchFamily="34" charset="0"/>
              <a:buChar char="•"/>
            </a:pP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Most of big-size patterns are in the port area.</a:t>
            </a:r>
          </a:p>
          <a:p>
            <a:pPr marL="285750" indent="-285750">
              <a:buFont typeface="Arial" panose="020B0604020202020204" pitchFamily="34" charset="0"/>
              <a:buChar char="•"/>
            </a:pP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Main urban area is relatively safe.</a:t>
            </a:r>
          </a:p>
        </p:txBody>
      </p:sp>
      <p:sp>
        <p:nvSpPr>
          <p:cNvPr id="77" name="标题 1"/>
          <p:cNvSpPr txBox="1">
            <a:spLocks/>
          </p:cNvSpPr>
          <p:nvPr/>
        </p:nvSpPr>
        <p:spPr>
          <a:xfrm>
            <a:off x="297486" y="29173"/>
            <a:ext cx="4020623" cy="70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defRPr>
            </a:lvl1pPr>
          </a:lstStyle>
          <a:p>
            <a:r>
              <a:rPr lang="en-US" altLang="zh-CN" sz="2800" dirty="0"/>
              <a:t>Experiments</a:t>
            </a:r>
          </a:p>
        </p:txBody>
      </p:sp>
      <p:sp>
        <p:nvSpPr>
          <p:cNvPr id="78" name="标题 1"/>
          <p:cNvSpPr txBox="1">
            <a:spLocks/>
          </p:cNvSpPr>
          <p:nvPr/>
        </p:nvSpPr>
        <p:spPr>
          <a:xfrm>
            <a:off x="2307797" y="168883"/>
            <a:ext cx="3418217" cy="70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defRPr>
            </a:lvl1pPr>
          </a:lstStyle>
          <a:p>
            <a:r>
              <a:rPr lang="en-US" altLang="zh-CN" sz="2000" i="1" dirty="0">
                <a:solidFill>
                  <a:schemeClr val="bg1">
                    <a:lumMod val="85000"/>
                  </a:schemeClr>
                </a:solidFill>
              </a:rPr>
              <a:t>Risky Pattern Mining</a:t>
            </a:r>
          </a:p>
        </p:txBody>
      </p:sp>
      <p:sp>
        <p:nvSpPr>
          <p:cNvPr id="11" name="矩形 10"/>
          <p:cNvSpPr/>
          <p:nvPr/>
        </p:nvSpPr>
        <p:spPr>
          <a:xfrm>
            <a:off x="1066773" y="4334034"/>
            <a:ext cx="1124026" cy="461665"/>
          </a:xfrm>
          <a:prstGeom prst="rect">
            <a:avLst/>
          </a:prstGeom>
        </p:spPr>
        <p:txBody>
          <a:bodyPr wrap="none">
            <a:spAutoFit/>
          </a:bodyPr>
          <a:lstStyle/>
          <a:p>
            <a:r>
              <a:rPr lang="en-US" altLang="zh-CN" sz="2400" b="1" dirty="0">
                <a:solidFill>
                  <a:srgbClr val="FF0000"/>
                </a:solidFill>
                <a:latin typeface="Times New Roman" panose="02020603050405020304" pitchFamily="18" charset="0"/>
                <a:cs typeface="Times New Roman" panose="02020603050405020304" pitchFamily="18" charset="0"/>
              </a:rPr>
              <a:t>Beijing</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12" name="矩形 11"/>
          <p:cNvSpPr/>
          <p:nvPr/>
        </p:nvSpPr>
        <p:spPr>
          <a:xfrm>
            <a:off x="3294797" y="4384690"/>
            <a:ext cx="2601225" cy="461665"/>
          </a:xfrm>
          <a:prstGeom prst="rect">
            <a:avLst/>
          </a:prstGeom>
        </p:spPr>
        <p:txBody>
          <a:bodyPr wrap="none">
            <a:spAutoFit/>
          </a:bodyPr>
          <a:lstStyle/>
          <a:p>
            <a:r>
              <a:rPr lang="en-US" altLang="zh-CN" sz="2400" b="1" dirty="0">
                <a:solidFill>
                  <a:srgbClr val="FF0000"/>
                </a:solidFill>
                <a:latin typeface="Times New Roman" panose="02020603050405020304" pitchFamily="18" charset="0"/>
                <a:cs typeface="Times New Roman" panose="02020603050405020304" pitchFamily="18" charset="0"/>
              </a:rPr>
              <a:t>Tianjin downtown</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13" name="矩形 12"/>
          <p:cNvSpPr/>
          <p:nvPr/>
        </p:nvSpPr>
        <p:spPr>
          <a:xfrm>
            <a:off x="6530006" y="4386952"/>
            <a:ext cx="1810945" cy="461665"/>
          </a:xfrm>
          <a:prstGeom prst="rect">
            <a:avLst/>
          </a:prstGeom>
        </p:spPr>
        <p:txBody>
          <a:bodyPr wrap="none">
            <a:spAutoFit/>
          </a:bodyPr>
          <a:lstStyle/>
          <a:p>
            <a:r>
              <a:rPr lang="en-US" altLang="zh-CN" sz="2400" b="1" dirty="0">
                <a:solidFill>
                  <a:srgbClr val="FF0000"/>
                </a:solidFill>
                <a:latin typeface="Times New Roman" panose="02020603050405020304" pitchFamily="18" charset="0"/>
                <a:cs typeface="Times New Roman" panose="02020603050405020304" pitchFamily="18" charset="0"/>
              </a:rPr>
              <a:t>Tianjin port</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3553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标题 1"/>
          <p:cNvSpPr txBox="1">
            <a:spLocks/>
          </p:cNvSpPr>
          <p:nvPr/>
        </p:nvSpPr>
        <p:spPr>
          <a:xfrm>
            <a:off x="297486" y="29173"/>
            <a:ext cx="4020623" cy="70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defRPr>
            </a:lvl1pPr>
          </a:lstStyle>
          <a:p>
            <a:r>
              <a:rPr lang="en-US" altLang="zh-CN" sz="2800" dirty="0"/>
              <a:t>Experiments</a:t>
            </a:r>
          </a:p>
        </p:txBody>
      </p:sp>
      <p:sp>
        <p:nvSpPr>
          <p:cNvPr id="32" name="标题 1"/>
          <p:cNvSpPr txBox="1">
            <a:spLocks/>
          </p:cNvSpPr>
          <p:nvPr/>
        </p:nvSpPr>
        <p:spPr>
          <a:xfrm>
            <a:off x="2307797" y="168883"/>
            <a:ext cx="3418217" cy="70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defRPr>
            </a:lvl1pPr>
          </a:lstStyle>
          <a:p>
            <a:r>
              <a:rPr lang="en-US" altLang="zh-CN" sz="2000" i="1" dirty="0">
                <a:solidFill>
                  <a:schemeClr val="bg1">
                    <a:lumMod val="85000"/>
                  </a:schemeClr>
                </a:solidFill>
              </a:rPr>
              <a:t>Importance Ranking</a:t>
            </a:r>
          </a:p>
        </p:txBody>
      </p:sp>
      <p:grpSp>
        <p:nvGrpSpPr>
          <p:cNvPr id="2" name="组合 1"/>
          <p:cNvGrpSpPr/>
          <p:nvPr/>
        </p:nvGrpSpPr>
        <p:grpSpPr>
          <a:xfrm>
            <a:off x="629371" y="5429161"/>
            <a:ext cx="7916874" cy="1261884"/>
            <a:chOff x="476971" y="5185321"/>
            <a:chExt cx="7916874" cy="1261884"/>
          </a:xfrm>
        </p:grpSpPr>
        <p:sp>
          <p:nvSpPr>
            <p:cNvPr id="10" name="矩形 9"/>
            <p:cNvSpPr/>
            <p:nvPr/>
          </p:nvSpPr>
          <p:spPr>
            <a:xfrm>
              <a:off x="476971" y="5523875"/>
              <a:ext cx="7916874" cy="923330"/>
            </a:xfrm>
            <a:prstGeom prst="rect">
              <a:avLst/>
            </a:prstGeom>
            <a:ln>
              <a:solidFill>
                <a:schemeClr val="tx1"/>
              </a:solidFill>
            </a:ln>
          </p:spPr>
          <p:txBody>
            <a:bodyPr wrap="square">
              <a:spAutoFit/>
            </a:bodyPr>
            <a:lstStyle/>
            <a:p>
              <a:pPr marL="285750" indent="-285750">
                <a:buFont typeface="Arial" panose="020B0604020202020204" pitchFamily="34" charset="0"/>
                <a:buChar char="•"/>
              </a:pPr>
              <a:r>
                <a:rPr lang="en-US" altLang="zh-CN"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Red: the first ranking</a:t>
              </a:r>
              <a:r>
                <a:rPr lang="zh-CN" altLang="en-US"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pattern.</a:t>
              </a:r>
              <a:endParaRPr lang="en-US" altLang="zh-CN" dirty="0">
                <a:latin typeface="Times New Roman" panose="02020603050405020304" pitchFamily="18" charset="0"/>
                <a:ea typeface="Arial Unicode MS" panose="020B0604020202020204" pitchFamily="34" charset="-122"/>
                <a:cs typeface="Times New Roman" panose="02020603050405020304" pitchFamily="18" charset="0"/>
              </a:endParaRPr>
            </a:p>
            <a:p>
              <a:pPr marL="285750" indent="-285750">
                <a:buFont typeface="Arial" panose="020B0604020202020204" pitchFamily="34" charset="0"/>
                <a:buChar char="•"/>
              </a:pPr>
              <a:r>
                <a:rPr lang="en-US" altLang="zh-CN" dirty="0">
                  <a:solidFill>
                    <a:schemeClr val="accent6">
                      <a:lumMod val="50000"/>
                    </a:schemeClr>
                  </a:solidFill>
                  <a:latin typeface="Times New Roman" panose="02020603050405020304" pitchFamily="18" charset="0"/>
                  <a:ea typeface="Arial Unicode MS" panose="020B0604020202020204" pitchFamily="34" charset="-122"/>
                  <a:cs typeface="Times New Roman" panose="02020603050405020304" pitchFamily="18" charset="0"/>
                </a:rPr>
                <a:t>Green: the first ranking pattern caused by the red pattern.</a:t>
              </a:r>
            </a:p>
            <a:p>
              <a:pPr marL="285750" indent="-285750">
                <a:buFont typeface="Arial" panose="020B0604020202020204" pitchFamily="34" charset="0"/>
                <a:buChar char="•"/>
              </a:pPr>
              <a:r>
                <a:rPr lang="en-US" altLang="zh-CN" dirty="0">
                  <a:solidFill>
                    <a:schemeClr val="accent5">
                      <a:lumMod val="75000"/>
                    </a:schemeClr>
                  </a:solidFill>
                  <a:latin typeface="Times New Roman" panose="02020603050405020304" pitchFamily="18" charset="0"/>
                  <a:ea typeface="Arial Unicode MS" panose="020B0604020202020204" pitchFamily="34" charset="-122"/>
                  <a:cs typeface="Times New Roman" panose="02020603050405020304" pitchFamily="18" charset="0"/>
                </a:rPr>
                <a:t>Blue: the second ranking patterns caused by the red pattern.</a:t>
              </a:r>
            </a:p>
          </p:txBody>
        </p:sp>
        <p:sp>
          <p:nvSpPr>
            <p:cNvPr id="11" name="矩形 10"/>
            <p:cNvSpPr/>
            <p:nvPr/>
          </p:nvSpPr>
          <p:spPr>
            <a:xfrm>
              <a:off x="476971" y="5185321"/>
              <a:ext cx="2219252" cy="338554"/>
            </a:xfrm>
            <a:prstGeom prst="rect">
              <a:avLst/>
            </a:prstGeom>
            <a:solidFill>
              <a:srgbClr val="C00000"/>
            </a:solidFill>
          </p:spPr>
          <p:txBody>
            <a:bodyPr wrap="square">
              <a:spAutoFit/>
            </a:bodyPr>
            <a:lstStyle/>
            <a:p>
              <a:pPr algn="ct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Different Colors</a:t>
              </a:r>
            </a:p>
          </p:txBody>
        </p:sp>
      </p:grpSp>
      <p:pic>
        <p:nvPicPr>
          <p:cNvPr id="8" name="图片 7" descr="屏幕剪辑"/>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914" t="42950" b="3255"/>
          <a:stretch/>
        </p:blipFill>
        <p:spPr>
          <a:xfrm>
            <a:off x="629371" y="695096"/>
            <a:ext cx="7916874" cy="4773705"/>
          </a:xfrm>
          <a:prstGeom prst="rect">
            <a:avLst/>
          </a:prstGeom>
        </p:spPr>
      </p:pic>
    </p:spTree>
    <p:extLst>
      <p:ext uri="{BB962C8B-B14F-4D97-AF65-F5344CB8AC3E}">
        <p14:creationId xmlns:p14="http://schemas.microsoft.com/office/powerpoint/2010/main" val="2233518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屏幕剪辑"/>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61707"/>
          <a:stretch/>
        </p:blipFill>
        <p:spPr>
          <a:xfrm>
            <a:off x="-175002" y="920166"/>
            <a:ext cx="9288522" cy="4307172"/>
          </a:xfrm>
          <a:prstGeom prst="rect">
            <a:avLst/>
          </a:prstGeom>
        </p:spPr>
      </p:pic>
      <p:sp>
        <p:nvSpPr>
          <p:cNvPr id="31" name="标题 1"/>
          <p:cNvSpPr txBox="1">
            <a:spLocks/>
          </p:cNvSpPr>
          <p:nvPr/>
        </p:nvSpPr>
        <p:spPr>
          <a:xfrm>
            <a:off x="297486" y="29173"/>
            <a:ext cx="4020623" cy="70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defRPr>
            </a:lvl1pPr>
          </a:lstStyle>
          <a:p>
            <a:r>
              <a:rPr lang="en-US" altLang="zh-CN" sz="2800" dirty="0"/>
              <a:t>Experiments</a:t>
            </a:r>
          </a:p>
        </p:txBody>
      </p:sp>
      <p:sp>
        <p:nvSpPr>
          <p:cNvPr id="32" name="标题 1"/>
          <p:cNvSpPr txBox="1">
            <a:spLocks/>
          </p:cNvSpPr>
          <p:nvPr/>
        </p:nvSpPr>
        <p:spPr>
          <a:xfrm>
            <a:off x="2307797" y="168883"/>
            <a:ext cx="3418217" cy="70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defRPr>
            </a:lvl1pPr>
          </a:lstStyle>
          <a:p>
            <a:r>
              <a:rPr lang="en-US" altLang="zh-CN" sz="2000" i="1" dirty="0">
                <a:solidFill>
                  <a:schemeClr val="bg1">
                    <a:lumMod val="85000"/>
                  </a:schemeClr>
                </a:solidFill>
              </a:rPr>
              <a:t>Importance Ranking</a:t>
            </a:r>
          </a:p>
        </p:txBody>
      </p:sp>
      <p:grpSp>
        <p:nvGrpSpPr>
          <p:cNvPr id="2" name="组合 1"/>
          <p:cNvGrpSpPr/>
          <p:nvPr/>
        </p:nvGrpSpPr>
        <p:grpSpPr>
          <a:xfrm>
            <a:off x="629371" y="5429161"/>
            <a:ext cx="7916874" cy="1261884"/>
            <a:chOff x="476971" y="5185321"/>
            <a:chExt cx="7916874" cy="1261884"/>
          </a:xfrm>
        </p:grpSpPr>
        <p:sp>
          <p:nvSpPr>
            <p:cNvPr id="10" name="矩形 9"/>
            <p:cNvSpPr/>
            <p:nvPr/>
          </p:nvSpPr>
          <p:spPr>
            <a:xfrm>
              <a:off x="476971" y="5523875"/>
              <a:ext cx="7916874" cy="923330"/>
            </a:xfrm>
            <a:prstGeom prst="rect">
              <a:avLst/>
            </a:prstGeom>
            <a:ln>
              <a:solidFill>
                <a:schemeClr val="tx1"/>
              </a:solidFill>
            </a:ln>
          </p:spPr>
          <p:txBody>
            <a:bodyPr wrap="square">
              <a:spAutoFit/>
            </a:bodyPr>
            <a:lstStyle/>
            <a:p>
              <a:pPr marL="285750" indent="-285750">
                <a:buFont typeface="Arial" panose="020B0604020202020204" pitchFamily="34" charset="0"/>
                <a:buChar char="•"/>
              </a:pPr>
              <a:r>
                <a:rPr lang="en-US" altLang="zh-CN"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Red: the first ranking</a:t>
              </a:r>
              <a:r>
                <a:rPr lang="zh-CN" altLang="en-US"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pattern.</a:t>
              </a:r>
              <a:endParaRPr lang="en-US" altLang="zh-CN" dirty="0">
                <a:latin typeface="Times New Roman" panose="02020603050405020304" pitchFamily="18" charset="0"/>
                <a:ea typeface="Arial Unicode MS" panose="020B0604020202020204" pitchFamily="34" charset="-122"/>
                <a:cs typeface="Times New Roman" panose="02020603050405020304" pitchFamily="18" charset="0"/>
              </a:endParaRPr>
            </a:p>
            <a:p>
              <a:pPr marL="285750" indent="-285750">
                <a:buFont typeface="Arial" panose="020B0604020202020204" pitchFamily="34" charset="0"/>
                <a:buChar char="•"/>
              </a:pPr>
              <a:r>
                <a:rPr lang="en-US" altLang="zh-CN" dirty="0">
                  <a:solidFill>
                    <a:schemeClr val="accent6">
                      <a:lumMod val="50000"/>
                    </a:schemeClr>
                  </a:solidFill>
                  <a:latin typeface="Times New Roman" panose="02020603050405020304" pitchFamily="18" charset="0"/>
                  <a:ea typeface="Arial Unicode MS" panose="020B0604020202020204" pitchFamily="34" charset="-122"/>
                  <a:cs typeface="Times New Roman" panose="02020603050405020304" pitchFamily="18" charset="0"/>
                </a:rPr>
                <a:t>Green: the first ranking pattern caused by the red pattern.</a:t>
              </a:r>
            </a:p>
            <a:p>
              <a:pPr marL="285750" indent="-285750">
                <a:buFont typeface="Arial" panose="020B0604020202020204" pitchFamily="34" charset="0"/>
                <a:buChar char="•"/>
              </a:pPr>
              <a:r>
                <a:rPr lang="en-US" altLang="zh-CN" dirty="0">
                  <a:solidFill>
                    <a:schemeClr val="accent5">
                      <a:lumMod val="75000"/>
                    </a:schemeClr>
                  </a:solidFill>
                  <a:latin typeface="Times New Roman" panose="02020603050405020304" pitchFamily="18" charset="0"/>
                  <a:ea typeface="Arial Unicode MS" panose="020B0604020202020204" pitchFamily="34" charset="-122"/>
                  <a:cs typeface="Times New Roman" panose="02020603050405020304" pitchFamily="18" charset="0"/>
                </a:rPr>
                <a:t>Blue: the second ranking patterns caused by the red pattern.</a:t>
              </a:r>
            </a:p>
          </p:txBody>
        </p:sp>
        <p:sp>
          <p:nvSpPr>
            <p:cNvPr id="11" name="矩形 10"/>
            <p:cNvSpPr/>
            <p:nvPr/>
          </p:nvSpPr>
          <p:spPr>
            <a:xfrm>
              <a:off x="476971" y="5185321"/>
              <a:ext cx="2219252" cy="338554"/>
            </a:xfrm>
            <a:prstGeom prst="rect">
              <a:avLst/>
            </a:prstGeom>
            <a:solidFill>
              <a:srgbClr val="C00000"/>
            </a:solidFill>
          </p:spPr>
          <p:txBody>
            <a:bodyPr wrap="square">
              <a:spAutoFit/>
            </a:bodyPr>
            <a:lstStyle/>
            <a:p>
              <a:pPr algn="ct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Different Colors</a:t>
              </a:r>
            </a:p>
          </p:txBody>
        </p:sp>
      </p:grpSp>
      <p:sp>
        <p:nvSpPr>
          <p:cNvPr id="3" name="矩形 2"/>
          <p:cNvSpPr/>
          <p:nvPr/>
        </p:nvSpPr>
        <p:spPr>
          <a:xfrm>
            <a:off x="6289333" y="5128194"/>
            <a:ext cx="2891882" cy="430887"/>
          </a:xfrm>
          <a:prstGeom prst="rect">
            <a:avLst/>
          </a:prstGeom>
        </p:spPr>
        <p:txBody>
          <a:bodyPr wrap="none">
            <a:spAutoFit/>
          </a:bodyPr>
          <a:lstStyle/>
          <a:p>
            <a:r>
              <a:rPr lang="en-US" altLang="zh-CN" sz="2200" b="1" dirty="0">
                <a:solidFill>
                  <a:srgbClr val="FF0000"/>
                </a:solidFill>
                <a:latin typeface="Times New Roman" panose="02020603050405020304" pitchFamily="18" charset="0"/>
                <a:ea typeface="Arial Unicode MS" panose="020B0604020202020204" pitchFamily="34" charset="-122"/>
                <a:cs typeface="Times New Roman" panose="02020603050405020304" pitchFamily="18" charset="0"/>
              </a:rPr>
              <a:t>The </a:t>
            </a:r>
            <a:r>
              <a:rPr lang="en-US" altLang="zh-CN" sz="2200" b="1" dirty="0" err="1">
                <a:solidFill>
                  <a:srgbClr val="FF0000"/>
                </a:solidFill>
                <a:latin typeface="Times New Roman" panose="02020603050405020304" pitchFamily="18" charset="0"/>
                <a:ea typeface="Arial Unicode MS" panose="020B0604020202020204" pitchFamily="34" charset="-122"/>
                <a:cs typeface="Times New Roman" panose="02020603050405020304" pitchFamily="18" charset="0"/>
              </a:rPr>
              <a:t>Guijie</a:t>
            </a:r>
            <a:r>
              <a:rPr lang="en-US" altLang="zh-CN" sz="2200" b="1" dirty="0">
                <a:solidFill>
                  <a:srgbClr val="FF0000"/>
                </a:solidFill>
                <a:latin typeface="Times New Roman" panose="02020603050405020304" pitchFamily="18" charset="0"/>
                <a:ea typeface="Arial Unicode MS" panose="020B0604020202020204" pitchFamily="34" charset="-122"/>
                <a:cs typeface="Times New Roman" panose="02020603050405020304" pitchFamily="18" charset="0"/>
              </a:rPr>
              <a:t> food street </a:t>
            </a:r>
            <a:endParaRPr lang="zh-CN" altLang="en-US" sz="2200" b="1" dirty="0">
              <a:solidFill>
                <a:srgbClr val="FF0000"/>
              </a:solidFill>
            </a:endParaRPr>
          </a:p>
        </p:txBody>
      </p:sp>
    </p:spTree>
    <p:extLst>
      <p:ext uri="{BB962C8B-B14F-4D97-AF65-F5344CB8AC3E}">
        <p14:creationId xmlns:p14="http://schemas.microsoft.com/office/powerpoint/2010/main" val="3985845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992312" y="959294"/>
            <a:ext cx="6979371" cy="461665"/>
          </a:xfrm>
          <a:prstGeom prst="rect">
            <a:avLst/>
          </a:prstGeom>
          <a:noFill/>
        </p:spPr>
        <p:txBody>
          <a:bodyPr wrap="square" rtlCol="0">
            <a:spAutoFit/>
          </a:bodyPr>
          <a:lstStyle>
            <a:defPPr>
              <a:defRPr lang="zh-CN"/>
            </a:defPPr>
            <a:lvl1pPr algn="ctr">
              <a:defRPr sz="2400" b="1">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defRPr>
            </a:lvl1pPr>
          </a:lstStyle>
          <a:p>
            <a:r>
              <a:rPr lang="en-US" altLang="zh-CN" dirty="0"/>
              <a:t>Beijing government implemented policies in </a:t>
            </a:r>
            <a:r>
              <a:rPr lang="en-US" altLang="zh-CN" dirty="0" err="1"/>
              <a:t>Guijie</a:t>
            </a:r>
            <a:endParaRPr lang="zh-CN" altLang="en-US" dirty="0"/>
          </a:p>
        </p:txBody>
      </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38" y="2221798"/>
            <a:ext cx="2275422" cy="1675699"/>
          </a:xfrm>
          <a:prstGeom prst="rect">
            <a:avLst/>
          </a:prstGeom>
        </p:spPr>
      </p:pic>
      <p:grpSp>
        <p:nvGrpSpPr>
          <p:cNvPr id="17" name="组合 16"/>
          <p:cNvGrpSpPr/>
          <p:nvPr/>
        </p:nvGrpSpPr>
        <p:grpSpPr>
          <a:xfrm>
            <a:off x="520197" y="1988528"/>
            <a:ext cx="2161870" cy="2616508"/>
            <a:chOff x="6092861" y="1897086"/>
            <a:chExt cx="2689189" cy="3321542"/>
          </a:xfrm>
        </p:grpSpPr>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5181" y="2798016"/>
              <a:ext cx="1711754" cy="2420612"/>
            </a:xfrm>
            <a:prstGeom prst="rect">
              <a:avLst/>
            </a:prstGeom>
            <a:effectLst>
              <a:outerShdw blurRad="63500" sx="102000" sy="102000" algn="ctr" rotWithShape="0">
                <a:prstClr val="black">
                  <a:alpha val="40000"/>
                </a:prstClr>
              </a:outerShdw>
            </a:effectLst>
          </p:spPr>
        </p:pic>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8733" y="2531139"/>
              <a:ext cx="1653317" cy="2337977"/>
            </a:xfrm>
            <a:prstGeom prst="rect">
              <a:avLst/>
            </a:prstGeom>
            <a:effectLst>
              <a:outerShdw blurRad="63500" sx="102000" sy="102000" algn="ctr" rotWithShape="0">
                <a:prstClr val="black">
                  <a:alpha val="40000"/>
                </a:prstClr>
              </a:outerShdw>
            </a:effectLst>
          </p:spPr>
        </p:pic>
        <p:pic>
          <p:nvPicPr>
            <p:cNvPr id="20" name="图片 19"/>
            <p:cNvPicPr>
              <a:picLocks noChangeAspect="1"/>
            </p:cNvPicPr>
            <p:nvPr/>
          </p:nvPicPr>
          <p:blipFill rotWithShape="1">
            <a:blip r:embed="rId6" cstate="print">
              <a:extLst>
                <a:ext uri="{28A0092B-C50C-407E-A947-70E740481C1C}">
                  <a14:useLocalDpi xmlns:a14="http://schemas.microsoft.com/office/drawing/2010/main" val="0"/>
                </a:ext>
              </a:extLst>
            </a:blip>
            <a:srcRect t="2522" b="5838"/>
            <a:stretch/>
          </p:blipFill>
          <p:spPr>
            <a:xfrm>
              <a:off x="6092861" y="1897086"/>
              <a:ext cx="1870040" cy="2423352"/>
            </a:xfrm>
            <a:prstGeom prst="rect">
              <a:avLst/>
            </a:prstGeom>
            <a:effectLst>
              <a:outerShdw blurRad="63500" sx="102000" sy="102000" algn="ctr" rotWithShape="0">
                <a:prstClr val="black">
                  <a:alpha val="40000"/>
                </a:prstClr>
              </a:outerShdw>
            </a:effectLst>
          </p:spPr>
        </p:pic>
      </p:grpSp>
      <p:pic>
        <p:nvPicPr>
          <p:cNvPr id="21" name="图片 20"/>
          <p:cNvPicPr>
            <a:picLocks noChangeAspect="1"/>
          </p:cNvPicPr>
          <p:nvPr/>
        </p:nvPicPr>
        <p:blipFill>
          <a:blip r:embed="rId7"/>
          <a:stretch>
            <a:fillRect/>
          </a:stretch>
        </p:blipFill>
        <p:spPr>
          <a:xfrm>
            <a:off x="5294469" y="1822906"/>
            <a:ext cx="3385917" cy="3526085"/>
          </a:xfrm>
          <a:prstGeom prst="rect">
            <a:avLst/>
          </a:prstGeom>
        </p:spPr>
      </p:pic>
      <p:sp>
        <p:nvSpPr>
          <p:cNvPr id="22" name="矩形 21"/>
          <p:cNvSpPr/>
          <p:nvPr/>
        </p:nvSpPr>
        <p:spPr>
          <a:xfrm>
            <a:off x="5602843" y="2660695"/>
            <a:ext cx="2819944" cy="327350"/>
          </a:xfrm>
          <a:prstGeom prst="rect">
            <a:avLst/>
          </a:prstGeom>
          <a:no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88281" y="4605036"/>
            <a:ext cx="2712330" cy="1806890"/>
          </a:xfrm>
          <a:prstGeom prst="rect">
            <a:avLst/>
          </a:prstGeom>
          <a:ln>
            <a:noFill/>
          </a:ln>
          <a:effectLst>
            <a:outerShdw blurRad="190500" algn="tl" rotWithShape="0">
              <a:srgbClr val="000000">
                <a:alpha val="70000"/>
              </a:srgbClr>
            </a:outerShdw>
          </a:effectLst>
        </p:spPr>
      </p:pic>
      <p:sp>
        <p:nvSpPr>
          <p:cNvPr id="24" name="矩形 23"/>
          <p:cNvSpPr/>
          <p:nvPr/>
        </p:nvSpPr>
        <p:spPr>
          <a:xfrm>
            <a:off x="408212" y="5003186"/>
            <a:ext cx="4846923" cy="1200329"/>
          </a:xfrm>
          <a:prstGeom prst="rect">
            <a:avLst/>
          </a:prstGeom>
          <a:ln>
            <a:solidFill>
              <a:schemeClr val="tx1"/>
            </a:solidFill>
          </a:ln>
        </p:spPr>
        <p:txBody>
          <a:bodyPr wrap="square">
            <a:spAutoFit/>
          </a:bodyPr>
          <a:lstStyle/>
          <a:p>
            <a:r>
              <a:rPr lang="en-US" altLang="zh-CN"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The Beijing government started a gas pipeline laying project in the </a:t>
            </a:r>
            <a:r>
              <a:rPr lang="en-US" altLang="zh-CN" dirty="0" err="1">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Guijie</a:t>
            </a:r>
            <a:r>
              <a:rPr lang="en-US" altLang="zh-CN"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 food street of the </a:t>
            </a:r>
            <a:r>
              <a:rPr lang="en-US" altLang="zh-CN" dirty="0" err="1">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Dongzhimen</a:t>
            </a:r>
            <a:r>
              <a:rPr lang="en-US" altLang="zh-CN"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 and </a:t>
            </a:r>
            <a:r>
              <a:rPr lang="en-US" altLang="zh-CN" dirty="0" err="1">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Dongsi</a:t>
            </a:r>
            <a:r>
              <a:rPr lang="en-US" altLang="zh-CN"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 district in September 2016, reported by news.</a:t>
            </a:r>
            <a:endParaRPr lang="zh-CN" altLang="en-US"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6" name="标题 1"/>
          <p:cNvSpPr txBox="1">
            <a:spLocks/>
          </p:cNvSpPr>
          <p:nvPr/>
        </p:nvSpPr>
        <p:spPr>
          <a:xfrm>
            <a:off x="297486" y="29173"/>
            <a:ext cx="4020623" cy="70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defRPr>
            </a:lvl1pPr>
          </a:lstStyle>
          <a:p>
            <a:r>
              <a:rPr lang="en-US" altLang="zh-CN" sz="2800" dirty="0"/>
              <a:t>Experiments</a:t>
            </a:r>
          </a:p>
        </p:txBody>
      </p:sp>
      <p:sp>
        <p:nvSpPr>
          <p:cNvPr id="27" name="标题 1"/>
          <p:cNvSpPr txBox="1">
            <a:spLocks/>
          </p:cNvSpPr>
          <p:nvPr/>
        </p:nvSpPr>
        <p:spPr>
          <a:xfrm>
            <a:off x="2307797" y="168883"/>
            <a:ext cx="3418217" cy="70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defRPr>
            </a:lvl1pPr>
          </a:lstStyle>
          <a:p>
            <a:r>
              <a:rPr lang="en-US" altLang="zh-CN" sz="2000" i="1" dirty="0">
                <a:solidFill>
                  <a:schemeClr val="bg1">
                    <a:lumMod val="85000"/>
                  </a:schemeClr>
                </a:solidFill>
              </a:rPr>
              <a:t>Policy Applications</a:t>
            </a:r>
          </a:p>
        </p:txBody>
      </p:sp>
    </p:spTree>
    <p:extLst>
      <p:ext uri="{BB962C8B-B14F-4D97-AF65-F5344CB8AC3E}">
        <p14:creationId xmlns:p14="http://schemas.microsoft.com/office/powerpoint/2010/main" val="3015285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Motivation</a:t>
            </a:r>
            <a:endParaRPr lang="zh-CN" altLang="en-US" dirty="0"/>
          </a:p>
        </p:txBody>
      </p:sp>
      <p:sp>
        <p:nvSpPr>
          <p:cNvPr id="6" name="内容占位符 5"/>
          <p:cNvSpPr>
            <a:spLocks noGrp="1"/>
          </p:cNvSpPr>
          <p:nvPr>
            <p:ph idx="1"/>
          </p:nvPr>
        </p:nvSpPr>
        <p:spPr>
          <a:xfrm>
            <a:off x="212654" y="903515"/>
            <a:ext cx="8676167" cy="2198032"/>
          </a:xfrm>
        </p:spPr>
        <p:txBody>
          <a:bodyPr/>
          <a:lstStyle/>
          <a:p>
            <a:pPr>
              <a:lnSpc>
                <a:spcPct val="120000"/>
              </a:lnSpc>
            </a:pPr>
            <a:r>
              <a:rPr lang="fr-FR" altLang="zh-CN" b="1" dirty="0">
                <a:solidFill>
                  <a:srgbClr val="FF0000"/>
                </a:solidFill>
              </a:rPr>
              <a:t>Tianjin</a:t>
            </a:r>
            <a:r>
              <a:rPr lang="fr-FR" altLang="zh-CN" dirty="0"/>
              <a:t> explosion on Aug. 12, 2015.</a:t>
            </a:r>
          </a:p>
          <a:p>
            <a:pPr lvl="1">
              <a:lnSpc>
                <a:spcPct val="120000"/>
              </a:lnSpc>
            </a:pPr>
            <a:r>
              <a:rPr lang="en-US" altLang="zh-CN" dirty="0"/>
              <a:t>A metropolis with </a:t>
            </a:r>
            <a:r>
              <a:rPr lang="fr-FR" altLang="zh-CN" dirty="0"/>
              <a:t>15 million population, the </a:t>
            </a:r>
            <a:r>
              <a:rPr lang="en-US" altLang="zh-CN" dirty="0"/>
              <a:t>world's </a:t>
            </a:r>
            <a:r>
              <a:rPr lang="fr-FR" altLang="zh-CN" dirty="0"/>
              <a:t>6th-most populous city.</a:t>
            </a:r>
          </a:p>
          <a:p>
            <a:pPr lvl="1">
              <a:lnSpc>
                <a:spcPct val="120000"/>
              </a:lnSpc>
            </a:pPr>
            <a:r>
              <a:rPr lang="fr-FR" altLang="zh-CN" dirty="0"/>
              <a:t>The third </a:t>
            </a:r>
            <a:r>
              <a:rPr lang="en-US" altLang="zh-CN" dirty="0"/>
              <a:t>biggest</a:t>
            </a:r>
            <a:r>
              <a:rPr lang="fr-FR" altLang="zh-CN" dirty="0"/>
              <a:t> city in China mainland. </a:t>
            </a:r>
          </a:p>
        </p:txBody>
      </p:sp>
      <p:pic>
        <p:nvPicPr>
          <p:cNvPr id="7" name="内容占位符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9671" y="2891482"/>
            <a:ext cx="6391616" cy="3598758"/>
          </a:xfrm>
          <a:prstGeom prst="rect">
            <a:avLst/>
          </a:prstGeom>
        </p:spPr>
      </p:pic>
    </p:spTree>
    <p:extLst>
      <p:ext uri="{BB962C8B-B14F-4D97-AF65-F5344CB8AC3E}">
        <p14:creationId xmlns:p14="http://schemas.microsoft.com/office/powerpoint/2010/main" val="22098235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668847" y="780110"/>
            <a:ext cx="5915025" cy="461665"/>
          </a:xfrm>
          <a:prstGeom prst="rect">
            <a:avLst/>
          </a:prstGeom>
          <a:noFill/>
        </p:spPr>
        <p:txBody>
          <a:bodyPr wrap="square" rtlCol="0">
            <a:spAutoFit/>
          </a:bodyPr>
          <a:lstStyle>
            <a:defPPr>
              <a:defRPr lang="zh-CN"/>
            </a:defPPr>
            <a:lvl1pPr algn="ctr">
              <a:defRPr sz="2400" b="1">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defRPr>
            </a:lvl1pPr>
          </a:lstStyle>
          <a:p>
            <a:r>
              <a:rPr lang="en-US" altLang="zh-CN" dirty="0"/>
              <a:t>High performance prediction using EM  </a:t>
            </a:r>
            <a:endParaRPr lang="zh-CN" altLang="en-US" dirty="0"/>
          </a:p>
        </p:txBody>
      </p:sp>
      <p:pic>
        <p:nvPicPr>
          <p:cNvPr id="12" name="图片 11" descr="屏幕剪辑"/>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6523" y="1317820"/>
            <a:ext cx="4190532" cy="3840153"/>
          </a:xfrm>
          <a:prstGeom prst="rect">
            <a:avLst/>
          </a:prstGeom>
        </p:spPr>
      </p:pic>
      <p:sp>
        <p:nvSpPr>
          <p:cNvPr id="14" name="矩形 13"/>
          <p:cNvSpPr/>
          <p:nvPr/>
        </p:nvSpPr>
        <p:spPr>
          <a:xfrm>
            <a:off x="4807803" y="2363150"/>
            <a:ext cx="4106746" cy="2308324"/>
          </a:xfrm>
          <a:prstGeom prst="rect">
            <a:avLst/>
          </a:prstGeom>
          <a:ln>
            <a:solidFill>
              <a:schemeClr val="tx1"/>
            </a:solidFill>
          </a:ln>
        </p:spPr>
        <p:txBody>
          <a:bodyPr wrap="square">
            <a:spAutoFit/>
          </a:bodyPr>
          <a:lstStyle/>
          <a:p>
            <a:pPr marL="285750" indent="-285750">
              <a:buFont typeface="Arial" panose="020B0604020202020204" pitchFamily="34" charset="0"/>
              <a:buChar char="•"/>
            </a:pPr>
            <a:r>
              <a:rPr lang="en-US" altLang="zh-CN"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The Prior model(</a:t>
            </a:r>
            <a:r>
              <a:rPr lang="en-US" altLang="zh-CN" dirty="0" err="1">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Pr</a:t>
            </a:r>
            <a:r>
              <a:rPr lang="en-US" altLang="zh-CN"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a:t>
            </a:r>
          </a:p>
          <a:p>
            <a:pPr marL="285750" indent="-285750">
              <a:buFont typeface="Arial" panose="020B0604020202020204" pitchFamily="34" charset="0"/>
              <a:buChar char="•"/>
            </a:pPr>
            <a:r>
              <a:rPr lang="en-US" altLang="zh-CN"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The Likelihood model(LL)</a:t>
            </a:r>
          </a:p>
          <a:p>
            <a:pPr marL="285750" indent="-285750">
              <a:buFont typeface="Arial" panose="020B0604020202020204" pitchFamily="34" charset="0"/>
              <a:buChar char="•"/>
            </a:pPr>
            <a:r>
              <a:rPr lang="en-US" altLang="zh-CN"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The Naive Bayes model (NB)</a:t>
            </a:r>
          </a:p>
          <a:p>
            <a:pPr marL="285750" indent="-285750">
              <a:buFont typeface="Arial" panose="020B0604020202020204" pitchFamily="34" charset="0"/>
              <a:buChar char="•"/>
            </a:pPr>
            <a:r>
              <a:rPr lang="en-US" altLang="zh-CN"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The Logistic Regression (LR)</a:t>
            </a:r>
          </a:p>
          <a:p>
            <a:pPr marL="285750" indent="-285750">
              <a:buFont typeface="Arial" panose="020B0604020202020204" pitchFamily="34" charset="0"/>
              <a:buChar char="•"/>
            </a:pPr>
            <a:r>
              <a:rPr lang="en-US" altLang="zh-CN"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Support Vector Machine (SVM)</a:t>
            </a:r>
          </a:p>
          <a:p>
            <a:pPr marL="285750" indent="-285750">
              <a:buFont typeface="Arial" panose="020B0604020202020204" pitchFamily="34" charset="0"/>
              <a:buChar char="•"/>
            </a:pPr>
            <a:r>
              <a:rPr lang="en-US" altLang="zh-CN"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Neural Networks (ANN) </a:t>
            </a:r>
          </a:p>
          <a:p>
            <a:pPr marL="285750" indent="-285750">
              <a:buFont typeface="Arial" panose="020B0604020202020204" pitchFamily="34" charset="0"/>
              <a:buChar char="•"/>
            </a:pPr>
            <a:r>
              <a:rPr lang="en-US" altLang="zh-CN"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2/3 days as training sets and the remaining as test sets.</a:t>
            </a:r>
            <a:endParaRPr lang="zh-CN" altLang="en-US"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5" name="矩形 14"/>
          <p:cNvSpPr/>
          <p:nvPr/>
        </p:nvSpPr>
        <p:spPr>
          <a:xfrm>
            <a:off x="4626360" y="2086943"/>
            <a:ext cx="1381051" cy="338554"/>
          </a:xfrm>
          <a:prstGeom prst="rect">
            <a:avLst/>
          </a:prstGeom>
          <a:solidFill>
            <a:srgbClr val="C00000"/>
          </a:solidFill>
        </p:spPr>
        <p:txBody>
          <a:bodyPr wrap="square">
            <a:spAutoFit/>
          </a:bodyPr>
          <a:lstStyle/>
          <a:p>
            <a:pPr algn="ctr"/>
            <a:r>
              <a:rPr lang="en-US" altLang="zh-CN" sz="1600" b="1" dirty="0" err="1">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Baselins</a:t>
            </a:r>
            <a:endPar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6" name="矩形 15"/>
          <p:cNvSpPr/>
          <p:nvPr/>
        </p:nvSpPr>
        <p:spPr>
          <a:xfrm>
            <a:off x="266523" y="5562891"/>
            <a:ext cx="8719675" cy="1200329"/>
          </a:xfrm>
          <a:prstGeom prst="rect">
            <a:avLst/>
          </a:prstGeom>
          <a:ln>
            <a:solidFill>
              <a:schemeClr val="tx1"/>
            </a:solidFill>
          </a:ln>
        </p:spPr>
        <p:txBody>
          <a:bodyPr wrap="square">
            <a:spAutoFit/>
          </a:bodyPr>
          <a:lstStyle/>
          <a:p>
            <a:pPr marL="285750" indent="-285750">
              <a:buFont typeface="Arial" panose="020B0604020202020204" pitchFamily="34" charset="0"/>
              <a:buChar char="•"/>
            </a:pP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The </a:t>
            </a:r>
            <a:r>
              <a:rPr lang="en-US" altLang="zh-CN"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causality relations </a:t>
            </a: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in the causal network is very effective.</a:t>
            </a:r>
          </a:p>
          <a:p>
            <a:pPr marL="285750" indent="-285750">
              <a:buFont typeface="Arial" panose="020B0604020202020204" pitchFamily="34" charset="0"/>
              <a:buChar char="•"/>
            </a:pP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The information of </a:t>
            </a:r>
            <a:r>
              <a:rPr lang="en-US" altLang="zh-CN"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unobservable states </a:t>
            </a: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could improve the prediction performance.</a:t>
            </a:r>
          </a:p>
          <a:p>
            <a:pPr marL="285750" indent="-285750">
              <a:buFont typeface="Arial" panose="020B0604020202020204" pitchFamily="34" charset="0"/>
              <a:buChar char="•"/>
            </a:pP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The Bayesian method adopted by our model is very suitable to the prediction scenario with </a:t>
            </a:r>
            <a:r>
              <a:rPr lang="en-US" altLang="zh-CN"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small training sets.</a:t>
            </a:r>
            <a:endParaRPr lang="zh-CN" altLang="en-US"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7" name="矩形 16"/>
          <p:cNvSpPr/>
          <p:nvPr/>
        </p:nvSpPr>
        <p:spPr>
          <a:xfrm>
            <a:off x="103508" y="5267982"/>
            <a:ext cx="1381051" cy="338554"/>
          </a:xfrm>
          <a:prstGeom prst="rect">
            <a:avLst/>
          </a:prstGeom>
          <a:solidFill>
            <a:srgbClr val="C00000"/>
          </a:solidFill>
        </p:spPr>
        <p:txBody>
          <a:bodyPr wrap="square">
            <a:spAutoFit/>
          </a:bodyPr>
          <a:lstStyle/>
          <a:p>
            <a:pPr algn="ct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Advantages</a:t>
            </a:r>
          </a:p>
        </p:txBody>
      </p:sp>
      <p:sp>
        <p:nvSpPr>
          <p:cNvPr id="18" name="标题 1"/>
          <p:cNvSpPr txBox="1">
            <a:spLocks/>
          </p:cNvSpPr>
          <p:nvPr/>
        </p:nvSpPr>
        <p:spPr>
          <a:xfrm>
            <a:off x="297486" y="29173"/>
            <a:ext cx="4020623" cy="70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defRPr>
            </a:lvl1pPr>
          </a:lstStyle>
          <a:p>
            <a:r>
              <a:rPr lang="en-US" altLang="zh-CN" sz="2800" dirty="0"/>
              <a:t>Experiments</a:t>
            </a:r>
          </a:p>
        </p:txBody>
      </p:sp>
      <p:sp>
        <p:nvSpPr>
          <p:cNvPr id="19" name="标题 1"/>
          <p:cNvSpPr txBox="1">
            <a:spLocks/>
          </p:cNvSpPr>
          <p:nvPr/>
        </p:nvSpPr>
        <p:spPr>
          <a:xfrm>
            <a:off x="2307797" y="168883"/>
            <a:ext cx="3418217" cy="70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defRPr>
            </a:lvl1pPr>
          </a:lstStyle>
          <a:p>
            <a:r>
              <a:rPr lang="en-US" altLang="zh-CN" sz="2000" i="1" dirty="0">
                <a:solidFill>
                  <a:schemeClr val="bg1">
                    <a:lumMod val="85000"/>
                  </a:schemeClr>
                </a:solidFill>
              </a:rPr>
              <a:t>Patten State Prediction</a:t>
            </a:r>
          </a:p>
        </p:txBody>
      </p:sp>
    </p:spTree>
    <p:extLst>
      <p:ext uri="{BB962C8B-B14F-4D97-AF65-F5344CB8AC3E}">
        <p14:creationId xmlns:p14="http://schemas.microsoft.com/office/powerpoint/2010/main" val="4017675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77134" y="0"/>
            <a:ext cx="7258050" cy="705563"/>
          </a:xfrm>
        </p:spPr>
        <p:txBody>
          <a:bodyPr/>
          <a:lstStyle/>
          <a:p>
            <a:r>
              <a:rPr lang="en-US" altLang="zh-CN" dirty="0"/>
              <a:t>Conclusion</a:t>
            </a:r>
            <a:endParaRPr lang="zh-CN" altLang="en-US" dirty="0"/>
          </a:p>
        </p:txBody>
      </p:sp>
      <p:sp>
        <p:nvSpPr>
          <p:cNvPr id="5" name="矩形 4"/>
          <p:cNvSpPr/>
          <p:nvPr/>
        </p:nvSpPr>
        <p:spPr>
          <a:xfrm>
            <a:off x="461223" y="1300765"/>
            <a:ext cx="8218733" cy="5267460"/>
          </a:xfrm>
          <a:prstGeom prst="rect">
            <a:avLst/>
          </a:prstGeom>
        </p:spPr>
        <p:txBody>
          <a:bodyPr vert="horz" lIns="91440" tIns="45720" rIns="91440" bIns="45720" rtlCol="0">
            <a:noAutofit/>
          </a:bodyPr>
          <a:lstStyle/>
          <a:p>
            <a:pPr marL="228600" indent="-228600" algn="just">
              <a:lnSpc>
                <a:spcPct val="90000"/>
              </a:lnSpc>
              <a:spcBef>
                <a:spcPts val="1000"/>
              </a:spcBef>
              <a:buFont typeface="Arial" panose="020B0604020202020204" pitchFamily="34" charset="0"/>
              <a:buChar char="•"/>
            </a:pPr>
            <a:r>
              <a:rPr lang="en-US" altLang="zh-CN" sz="24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In this paper, we present a novel system call </a:t>
            </a:r>
            <a:r>
              <a:rPr lang="en-US" altLang="zh-CN" sz="24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DGeye</a:t>
            </a:r>
            <a:r>
              <a:rPr lang="en-US" altLang="zh-CN" sz="24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for urban dangerous goods management. </a:t>
            </a:r>
          </a:p>
          <a:p>
            <a:pPr marL="228600" indent="-228600" algn="just">
              <a:lnSpc>
                <a:spcPct val="90000"/>
              </a:lnSpc>
              <a:spcBef>
                <a:spcPts val="1000"/>
              </a:spcBef>
              <a:buFont typeface="Arial" panose="020B0604020202020204" pitchFamily="34" charset="0"/>
              <a:buChar char="•"/>
            </a:pPr>
            <a:endParaRPr lang="en-US" altLang="zh-CN" sz="24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a:p>
            <a:pPr marL="228600" indent="-228600" algn="just">
              <a:lnSpc>
                <a:spcPct val="90000"/>
              </a:lnSpc>
              <a:spcBef>
                <a:spcPts val="1000"/>
              </a:spcBef>
              <a:buFont typeface="Arial" panose="020B0604020202020204" pitchFamily="34" charset="0"/>
              <a:buChar char="•"/>
            </a:pPr>
            <a:r>
              <a:rPr lang="en-US" altLang="zh-CN" sz="24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The keystone of </a:t>
            </a:r>
            <a:r>
              <a:rPr lang="en-US" altLang="zh-CN" sz="24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DGeye</a:t>
            </a:r>
            <a:r>
              <a:rPr lang="en-US" altLang="zh-CN" sz="24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lies in risky spatial patterns that reveal the rhythms of the risks in a city and are mined by a carefully designed </a:t>
            </a:r>
            <a:r>
              <a:rPr lang="en-US" altLang="zh-CN" sz="24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Apriori</a:t>
            </a:r>
            <a:r>
              <a:rPr lang="en-US" altLang="zh-CN" sz="24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-like algorithm.</a:t>
            </a:r>
          </a:p>
          <a:p>
            <a:pPr marL="228600" indent="-228600" algn="just">
              <a:lnSpc>
                <a:spcPct val="90000"/>
              </a:lnSpc>
              <a:spcBef>
                <a:spcPts val="1000"/>
              </a:spcBef>
              <a:buFont typeface="Arial" panose="020B0604020202020204" pitchFamily="34" charset="0"/>
              <a:buChar char="•"/>
            </a:pPr>
            <a:endParaRPr lang="en-US" altLang="zh-CN" sz="24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a:p>
            <a:pPr marL="228600" indent="-228600" algn="just">
              <a:lnSpc>
                <a:spcPct val="90000"/>
              </a:lnSpc>
              <a:spcBef>
                <a:spcPts val="1000"/>
              </a:spcBef>
              <a:buFont typeface="Arial" panose="020B0604020202020204" pitchFamily="34" charset="0"/>
              <a:buChar char="•"/>
            </a:pPr>
            <a:r>
              <a:rPr lang="en-US" altLang="zh-CN" sz="24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A causal network make </a:t>
            </a:r>
            <a:r>
              <a:rPr lang="en-US" altLang="zh-CN" sz="24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DGeye</a:t>
            </a:r>
            <a:r>
              <a:rPr lang="en-US" altLang="zh-CN" sz="24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an ideal decision support system for urban planning and emergency management.</a:t>
            </a:r>
          </a:p>
          <a:p>
            <a:pPr marL="228600" indent="-228600" algn="just">
              <a:lnSpc>
                <a:spcPct val="90000"/>
              </a:lnSpc>
              <a:spcBef>
                <a:spcPts val="1000"/>
              </a:spcBef>
              <a:buFont typeface="Arial" panose="020B0604020202020204" pitchFamily="34" charset="0"/>
              <a:buChar char="•"/>
            </a:pPr>
            <a:endParaRPr lang="en-US" altLang="zh-CN" sz="24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a:p>
            <a:pPr marL="228600" indent="-228600" algn="just">
              <a:lnSpc>
                <a:spcPct val="90000"/>
              </a:lnSpc>
              <a:spcBef>
                <a:spcPts val="1000"/>
              </a:spcBef>
              <a:buFont typeface="Arial" panose="020B0604020202020204" pitchFamily="34" charset="0"/>
              <a:buChar char="•"/>
            </a:pPr>
            <a:r>
              <a:rPr lang="en-US" altLang="zh-CN" sz="24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DGeye</a:t>
            </a:r>
            <a:r>
              <a:rPr lang="en-US" altLang="zh-CN" sz="24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has proven itself in successfully recognizing the hidden explosion risks in </a:t>
            </a:r>
            <a:r>
              <a:rPr lang="en-US" altLang="zh-CN" sz="24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Guijie</a:t>
            </a:r>
            <a:r>
              <a:rPr lang="en-US" altLang="zh-CN" sz="24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food street of Beijing and in port area of Tianjin. </a:t>
            </a:r>
            <a:endParaRPr lang="zh-CN" altLang="en-US" sz="24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232590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64330" y="3244334"/>
            <a:ext cx="3815340" cy="769441"/>
          </a:xfrm>
          <a:prstGeom prst="rect">
            <a:avLst/>
          </a:prstGeom>
        </p:spPr>
        <p:txBody>
          <a:bodyPr wrap="none">
            <a:spAutoFit/>
          </a:bodyPr>
          <a:lstStyle/>
          <a:p>
            <a:pPr algn="ctr"/>
            <a:r>
              <a:rPr lang="en-US" altLang="zh-CN" sz="4400" b="1" dirty="0">
                <a:latin typeface="Times New Roman" panose="02020603050405020304" pitchFamily="18" charset="0"/>
                <a:cs typeface="Times New Roman" panose="02020603050405020304" pitchFamily="18" charset="0"/>
              </a:rPr>
              <a:t>THANK YOU!</a:t>
            </a:r>
            <a:endParaRPr lang="zh-CN" alt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88286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矩形 122"/>
          <p:cNvSpPr/>
          <p:nvPr/>
        </p:nvSpPr>
        <p:spPr>
          <a:xfrm>
            <a:off x="764058" y="5159068"/>
            <a:ext cx="7115022" cy="369332"/>
          </a:xfrm>
          <a:prstGeom prst="rect">
            <a:avLst/>
          </a:prstGeom>
        </p:spPr>
        <p:txBody>
          <a:bodyPr wrap="square">
            <a:spAutoFit/>
          </a:bodyPr>
          <a:lstStyle/>
          <a:p>
            <a:r>
              <a:rPr lang="en-US" altLang="zh-CN" b="1" dirty="0">
                <a:latin typeface="Times New Roman" panose="02020603050405020304" pitchFamily="18" charset="0"/>
                <a:cs typeface="Times New Roman" panose="02020603050405020304" pitchFamily="18" charset="0"/>
              </a:rPr>
              <a:t>Temporal distributions of risky-zone numbers (in percent).</a:t>
            </a:r>
            <a:endParaRPr lang="zh-CN" altLang="en-US" b="1" dirty="0">
              <a:latin typeface="Times New Roman" panose="02020603050405020304" pitchFamily="18" charset="0"/>
              <a:cs typeface="Times New Roman" panose="02020603050405020304" pitchFamily="18" charset="0"/>
            </a:endParaRPr>
          </a:p>
        </p:txBody>
      </p:sp>
      <p:pic>
        <p:nvPicPr>
          <p:cNvPr id="126" name="图片 125" descr="屏幕剪辑"/>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0866" y="1853320"/>
            <a:ext cx="5301975" cy="3337317"/>
          </a:xfrm>
          <a:prstGeom prst="rect">
            <a:avLst/>
          </a:prstGeom>
        </p:spPr>
      </p:pic>
      <p:sp>
        <p:nvSpPr>
          <p:cNvPr id="127" name="矩形 126"/>
          <p:cNvSpPr/>
          <p:nvPr/>
        </p:nvSpPr>
        <p:spPr>
          <a:xfrm>
            <a:off x="5602841" y="2480323"/>
            <a:ext cx="3085159" cy="646331"/>
          </a:xfrm>
          <a:prstGeom prst="rect">
            <a:avLst/>
          </a:prstGeom>
        </p:spPr>
        <p:txBody>
          <a:bodyPr wrap="square">
            <a:spAutoFit/>
          </a:bodyPr>
          <a:lstStyle/>
          <a:p>
            <a:pPr marL="285750" indent="-285750">
              <a:buFont typeface="Arial" panose="020B0604020202020204" pitchFamily="34" charset="0"/>
              <a:buChar char="•"/>
            </a:pPr>
            <a:r>
              <a:rPr lang="en-US" altLang="zh-CN"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Averaged on all days in the data set.</a:t>
            </a:r>
            <a:endParaRPr lang="zh-CN" altLang="en-US"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28" name="文本框 127"/>
          <p:cNvSpPr txBox="1"/>
          <p:nvPr/>
        </p:nvSpPr>
        <p:spPr>
          <a:xfrm>
            <a:off x="628650" y="928858"/>
            <a:ext cx="8178478" cy="461665"/>
          </a:xfrm>
          <a:prstGeom prst="rect">
            <a:avLst/>
          </a:prstGeom>
          <a:noFill/>
        </p:spPr>
        <p:txBody>
          <a:bodyPr wrap="square" rtlCol="0">
            <a:spAutoFit/>
          </a:bodyPr>
          <a:lstStyle>
            <a:defPPr>
              <a:defRPr lang="zh-CN"/>
            </a:defPPr>
            <a:lvl1pPr algn="ctr">
              <a:defRPr sz="2400" b="1">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defRPr>
            </a:lvl1pPr>
          </a:lstStyle>
          <a:p>
            <a:r>
              <a:rPr lang="en-US" altLang="zh-CN" dirty="0"/>
              <a:t>Similar risky zone proportions between Beijing and Tianjin</a:t>
            </a:r>
            <a:endParaRPr lang="zh-CN" altLang="en-US" dirty="0"/>
          </a:p>
        </p:txBody>
      </p:sp>
      <p:sp>
        <p:nvSpPr>
          <p:cNvPr id="129" name="矩形 128"/>
          <p:cNvSpPr/>
          <p:nvPr/>
        </p:nvSpPr>
        <p:spPr>
          <a:xfrm>
            <a:off x="5602841" y="3418947"/>
            <a:ext cx="3193429" cy="923330"/>
          </a:xfrm>
          <a:prstGeom prst="rect">
            <a:avLst/>
          </a:prstGeom>
        </p:spPr>
        <p:txBody>
          <a:bodyPr wrap="square">
            <a:spAutoFit/>
          </a:bodyPr>
          <a:lstStyle/>
          <a:p>
            <a:pPr marL="285750" indent="-285750">
              <a:buFont typeface="Arial" panose="020B0604020202020204" pitchFamily="34" charset="0"/>
              <a:buChar char="•"/>
            </a:pPr>
            <a:r>
              <a:rPr lang="en-US" altLang="zh-CN"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Emergence of risky zones in the morning peak seems more severe for Beijing.</a:t>
            </a:r>
            <a:endParaRPr lang="zh-CN" altLang="en-US"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30" name="标题 1"/>
          <p:cNvSpPr txBox="1">
            <a:spLocks/>
          </p:cNvSpPr>
          <p:nvPr/>
        </p:nvSpPr>
        <p:spPr>
          <a:xfrm>
            <a:off x="297486" y="29173"/>
            <a:ext cx="4020623" cy="70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defRPr>
            </a:lvl1pPr>
          </a:lstStyle>
          <a:p>
            <a:r>
              <a:rPr lang="en-US" altLang="zh-CN" sz="2800" dirty="0"/>
              <a:t>Experiments</a:t>
            </a:r>
          </a:p>
        </p:txBody>
      </p:sp>
      <p:sp>
        <p:nvSpPr>
          <p:cNvPr id="131" name="标题 1"/>
          <p:cNvSpPr txBox="1">
            <a:spLocks/>
          </p:cNvSpPr>
          <p:nvPr/>
        </p:nvSpPr>
        <p:spPr>
          <a:xfrm>
            <a:off x="2307797" y="168883"/>
            <a:ext cx="3418217" cy="70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defRPr>
            </a:lvl1pPr>
          </a:lstStyle>
          <a:p>
            <a:r>
              <a:rPr lang="en-US" altLang="zh-CN" sz="2000" i="1" dirty="0">
                <a:solidFill>
                  <a:schemeClr val="bg1">
                    <a:lumMod val="85000"/>
                  </a:schemeClr>
                </a:solidFill>
              </a:rPr>
              <a:t>Risky Zones Detection</a:t>
            </a:r>
          </a:p>
        </p:txBody>
      </p:sp>
    </p:spTree>
    <p:extLst>
      <p:ext uri="{BB962C8B-B14F-4D97-AF65-F5344CB8AC3E}">
        <p14:creationId xmlns:p14="http://schemas.microsoft.com/office/powerpoint/2010/main" val="3347137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288031" y="829536"/>
            <a:ext cx="10197197" cy="830997"/>
          </a:xfrm>
          <a:prstGeom prst="rect">
            <a:avLst/>
          </a:prstGeom>
          <a:noFill/>
        </p:spPr>
        <p:txBody>
          <a:bodyPr wrap="square" rtlCol="0">
            <a:spAutoFit/>
          </a:bodyPr>
          <a:lstStyle>
            <a:defPPr>
              <a:defRPr lang="zh-CN"/>
            </a:defPPr>
            <a:lvl1pPr algn="ctr">
              <a:defRPr sz="2400" b="1">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defRPr>
            </a:lvl1pPr>
          </a:lstStyle>
          <a:p>
            <a:r>
              <a:rPr lang="en-US" altLang="zh-CN" dirty="0"/>
              <a:t>Temporal distributions of patterns in Beijing and Tianjin </a:t>
            </a:r>
          </a:p>
          <a:p>
            <a:r>
              <a:rPr lang="en-US" altLang="zh-CN" dirty="0"/>
              <a:t>are very different</a:t>
            </a:r>
            <a:endParaRPr lang="zh-CN" altLang="en-US" dirty="0"/>
          </a:p>
        </p:txBody>
      </p:sp>
      <p:pic>
        <p:nvPicPr>
          <p:cNvPr id="24" name="图片 23" descr="屏幕剪辑"/>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245034"/>
            <a:ext cx="3629532" cy="4692470"/>
          </a:xfrm>
          <a:prstGeom prst="rect">
            <a:avLst/>
          </a:prstGeom>
        </p:spPr>
      </p:pic>
      <p:sp>
        <p:nvSpPr>
          <p:cNvPr id="26" name="矩形 25"/>
          <p:cNvSpPr/>
          <p:nvPr/>
        </p:nvSpPr>
        <p:spPr>
          <a:xfrm>
            <a:off x="4156035" y="2149546"/>
            <a:ext cx="4743266" cy="646331"/>
          </a:xfrm>
          <a:prstGeom prst="rect">
            <a:avLst/>
          </a:prstGeom>
          <a:ln>
            <a:solidFill>
              <a:schemeClr val="tx1"/>
            </a:solidFill>
          </a:ln>
        </p:spPr>
        <p:txBody>
          <a:bodyPr wrap="square">
            <a:spAutoFit/>
          </a:bodyPr>
          <a:lstStyle/>
          <a:p>
            <a:r>
              <a:rPr lang="en-US" altLang="zh-CN"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Beijing:</a:t>
            </a: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 obvious tide, more big-size patterns.</a:t>
            </a:r>
          </a:p>
          <a:p>
            <a:r>
              <a:rPr lang="en-US" altLang="zh-CN"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Tianjin: </a:t>
            </a: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more smoothly.</a:t>
            </a:r>
          </a:p>
        </p:txBody>
      </p:sp>
      <p:sp>
        <p:nvSpPr>
          <p:cNvPr id="27" name="矩形 26"/>
          <p:cNvSpPr/>
          <p:nvPr/>
        </p:nvSpPr>
        <p:spPr>
          <a:xfrm>
            <a:off x="4156035" y="3726829"/>
            <a:ext cx="4743266" cy="2308324"/>
          </a:xfrm>
          <a:prstGeom prst="rect">
            <a:avLst/>
          </a:prstGeom>
          <a:ln>
            <a:solidFill>
              <a:schemeClr val="tx1"/>
            </a:solidFill>
          </a:ln>
        </p:spPr>
        <p:txBody>
          <a:bodyPr wrap="square">
            <a:spAutoFit/>
          </a:bodyPr>
          <a:lstStyle/>
          <a:p>
            <a:r>
              <a:rPr lang="en-US" altLang="zh-CN"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Beijing: </a:t>
            </a:r>
          </a:p>
          <a:p>
            <a:pPr marL="285750" indent="-285750">
              <a:buFont typeface="Arial" panose="020B0604020202020204" pitchFamily="34" charset="0"/>
              <a:buChar char="•"/>
            </a:pP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citizens in daily life.</a:t>
            </a:r>
          </a:p>
          <a:p>
            <a:pPr marL="285750" indent="-285750">
              <a:buFont typeface="Arial" panose="020B0604020202020204" pitchFamily="34" charset="0"/>
              <a:buChar char="•"/>
            </a:pP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distribution has a similar rhythm with people’s daily life.</a:t>
            </a:r>
          </a:p>
          <a:p>
            <a:r>
              <a:rPr lang="en-US" altLang="zh-CN"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Tianjin: </a:t>
            </a:r>
          </a:p>
          <a:p>
            <a:pPr marL="285750" indent="-285750">
              <a:buFont typeface="Arial" panose="020B0604020202020204" pitchFamily="34" charset="0"/>
              <a:buChar char="•"/>
            </a:pP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chemical materials import and export in the Tianjin port.</a:t>
            </a:r>
          </a:p>
          <a:p>
            <a:pPr marL="285750" indent="-285750">
              <a:buFont typeface="Arial" panose="020B0604020202020204" pitchFamily="34" charset="0"/>
              <a:buChar char="•"/>
            </a:pP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Rhythm is very weak.</a:t>
            </a:r>
            <a:endParaRPr lang="zh-CN" altLang="en-US" dirty="0">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9" name="矩形 28"/>
          <p:cNvSpPr/>
          <p:nvPr/>
        </p:nvSpPr>
        <p:spPr>
          <a:xfrm>
            <a:off x="3858656" y="3473750"/>
            <a:ext cx="4580468" cy="338554"/>
          </a:xfrm>
          <a:prstGeom prst="rect">
            <a:avLst/>
          </a:prstGeom>
          <a:solidFill>
            <a:srgbClr val="C00000"/>
          </a:solidFill>
        </p:spPr>
        <p:txBody>
          <a:bodyPr wrap="square">
            <a:spAutoFit/>
          </a:bodyPr>
          <a:lstStyle/>
          <a:p>
            <a:pPr algn="ct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Diverse Requirements of Dangerous Goods </a:t>
            </a:r>
          </a:p>
        </p:txBody>
      </p:sp>
      <p:sp>
        <p:nvSpPr>
          <p:cNvPr id="31" name="矩形 30"/>
          <p:cNvSpPr/>
          <p:nvPr/>
        </p:nvSpPr>
        <p:spPr>
          <a:xfrm>
            <a:off x="3858656" y="1862945"/>
            <a:ext cx="3661885" cy="338554"/>
          </a:xfrm>
          <a:prstGeom prst="rect">
            <a:avLst/>
          </a:prstGeom>
          <a:solidFill>
            <a:srgbClr val="C00000"/>
          </a:solidFill>
        </p:spPr>
        <p:txBody>
          <a:bodyPr wrap="square">
            <a:spAutoFit/>
          </a:bodyPr>
          <a:lstStyle/>
          <a:p>
            <a:pPr algn="ct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Different Temporal Distributions  </a:t>
            </a:r>
          </a:p>
        </p:txBody>
      </p:sp>
      <p:sp>
        <p:nvSpPr>
          <p:cNvPr id="36" name="标题 1"/>
          <p:cNvSpPr txBox="1">
            <a:spLocks/>
          </p:cNvSpPr>
          <p:nvPr/>
        </p:nvSpPr>
        <p:spPr>
          <a:xfrm>
            <a:off x="297486" y="29173"/>
            <a:ext cx="4020623" cy="70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defRPr>
            </a:lvl1pPr>
          </a:lstStyle>
          <a:p>
            <a:r>
              <a:rPr lang="en-US" altLang="zh-CN" sz="2800" dirty="0"/>
              <a:t>Experiments</a:t>
            </a:r>
          </a:p>
        </p:txBody>
      </p:sp>
      <p:sp>
        <p:nvSpPr>
          <p:cNvPr id="37" name="标题 1"/>
          <p:cNvSpPr txBox="1">
            <a:spLocks/>
          </p:cNvSpPr>
          <p:nvPr/>
        </p:nvSpPr>
        <p:spPr>
          <a:xfrm>
            <a:off x="2307797" y="168883"/>
            <a:ext cx="3418217" cy="70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defRPr>
            </a:lvl1pPr>
          </a:lstStyle>
          <a:p>
            <a:r>
              <a:rPr lang="en-US" altLang="zh-CN" sz="2000" i="1" dirty="0">
                <a:solidFill>
                  <a:schemeClr val="bg1">
                    <a:lumMod val="85000"/>
                  </a:schemeClr>
                </a:solidFill>
              </a:rPr>
              <a:t>Risky Pattern Mining</a:t>
            </a:r>
          </a:p>
        </p:txBody>
      </p:sp>
      <p:sp>
        <p:nvSpPr>
          <p:cNvPr id="13" name="矩形 12"/>
          <p:cNvSpPr/>
          <p:nvPr/>
        </p:nvSpPr>
        <p:spPr>
          <a:xfrm>
            <a:off x="1252753" y="3277487"/>
            <a:ext cx="1124026" cy="461665"/>
          </a:xfrm>
          <a:prstGeom prst="rect">
            <a:avLst/>
          </a:prstGeom>
          <a:solidFill>
            <a:schemeClr val="bg1"/>
          </a:solidFill>
        </p:spPr>
        <p:txBody>
          <a:bodyPr wrap="none">
            <a:spAutoFit/>
          </a:bodyPr>
          <a:lstStyle/>
          <a:p>
            <a:r>
              <a:rPr lang="en-US" altLang="zh-CN" sz="2400" b="1" dirty="0">
                <a:solidFill>
                  <a:srgbClr val="FF0000"/>
                </a:solidFill>
                <a:latin typeface="Times New Roman" panose="02020603050405020304" pitchFamily="18" charset="0"/>
                <a:cs typeface="Times New Roman" panose="02020603050405020304" pitchFamily="18" charset="0"/>
              </a:rPr>
              <a:t>Beijing</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14" name="矩形 13"/>
          <p:cNvSpPr/>
          <p:nvPr/>
        </p:nvSpPr>
        <p:spPr>
          <a:xfrm>
            <a:off x="1212992" y="5755552"/>
            <a:ext cx="1153714" cy="461665"/>
          </a:xfrm>
          <a:prstGeom prst="rect">
            <a:avLst/>
          </a:prstGeom>
          <a:noFill/>
        </p:spPr>
        <p:txBody>
          <a:bodyPr wrap="none">
            <a:spAutoFit/>
          </a:bodyPr>
          <a:lstStyle/>
          <a:p>
            <a:r>
              <a:rPr lang="en-US" altLang="zh-CN" sz="2400" b="1" dirty="0">
                <a:solidFill>
                  <a:srgbClr val="FF0000"/>
                </a:solidFill>
                <a:latin typeface="Times New Roman" panose="02020603050405020304" pitchFamily="18" charset="0"/>
                <a:cs typeface="Times New Roman" panose="02020603050405020304" pitchFamily="18" charset="0"/>
              </a:rPr>
              <a:t>Tianjin</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34" name="矩形 33"/>
          <p:cNvSpPr/>
          <p:nvPr/>
        </p:nvSpPr>
        <p:spPr>
          <a:xfrm>
            <a:off x="269563" y="6162901"/>
            <a:ext cx="8629738" cy="646331"/>
          </a:xfrm>
          <a:prstGeom prst="rect">
            <a:avLst/>
          </a:prstGeom>
          <a:solidFill>
            <a:srgbClr val="FFFF00"/>
          </a:solidFill>
          <a:ln>
            <a:solidFill>
              <a:srgbClr val="C00000"/>
            </a:solidFill>
          </a:ln>
        </p:spPr>
        <p:txBody>
          <a:bodyPr wrap="square">
            <a:spAutoFit/>
          </a:bodyPr>
          <a:lstStyle/>
          <a:p>
            <a:pPr marL="285750" indent="-285750">
              <a:buFont typeface="Arial" panose="020B0604020202020204" pitchFamily="34" charset="0"/>
              <a:buChar char="•"/>
            </a:pPr>
            <a:r>
              <a:rPr lang="en-US" altLang="zh-CN" dirty="0">
                <a:latin typeface="Times New Roman" panose="02020603050405020304" pitchFamily="18" charset="0"/>
                <a:ea typeface="Arial Unicode MS" panose="020B0604020202020204" pitchFamily="34" charset="-122"/>
                <a:cs typeface="Times New Roman" panose="02020603050405020304" pitchFamily="18" charset="0"/>
              </a:rPr>
              <a:t>The reason why we need risky patterns, which indicate relatively stable rules and zones depict instant phenomenon.</a:t>
            </a:r>
            <a:endParaRPr lang="zh-CN" altLang="en-US" dirty="0">
              <a:latin typeface="Times New Roman" panose="02020603050405020304" pitchFamily="18" charset="0"/>
              <a:ea typeface="Arial Unicode MS" panose="020B0604020202020204" pitchFamily="34" charset="-122"/>
              <a:cs typeface="Times New Roman" panose="02020603050405020304" pitchFamily="18" charset="0"/>
            </a:endParaRPr>
          </a:p>
        </p:txBody>
      </p:sp>
    </p:spTree>
    <p:extLst>
      <p:ext uri="{BB962C8B-B14F-4D97-AF65-F5344CB8AC3E}">
        <p14:creationId xmlns:p14="http://schemas.microsoft.com/office/powerpoint/2010/main" val="3635366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Motivation</a:t>
            </a:r>
            <a:endParaRPr lang="zh-CN" altLang="en-US" dirty="0"/>
          </a:p>
        </p:txBody>
      </p:sp>
      <p:sp>
        <p:nvSpPr>
          <p:cNvPr id="3" name="内容占位符 2"/>
          <p:cNvSpPr>
            <a:spLocks noGrp="1"/>
          </p:cNvSpPr>
          <p:nvPr>
            <p:ph idx="1"/>
          </p:nvPr>
        </p:nvSpPr>
        <p:spPr>
          <a:xfrm>
            <a:off x="628650" y="903514"/>
            <a:ext cx="7959169" cy="3659059"/>
          </a:xfrm>
        </p:spPr>
        <p:txBody>
          <a:bodyPr>
            <a:normAutofit fontScale="77500" lnSpcReduction="20000"/>
          </a:bodyPr>
          <a:lstStyle/>
          <a:p>
            <a:pPr algn="just">
              <a:lnSpc>
                <a:spcPct val="140000"/>
              </a:lnSpc>
            </a:pPr>
            <a:r>
              <a:rPr lang="fr-FR" altLang="zh-CN" dirty="0"/>
              <a:t>Damages  in the Tianjin port explosion on Aug. 12, 2015.</a:t>
            </a:r>
          </a:p>
          <a:p>
            <a:pPr lvl="1" algn="just">
              <a:lnSpc>
                <a:spcPct val="140000"/>
              </a:lnSpc>
            </a:pPr>
            <a:r>
              <a:rPr lang="en-US" altLang="zh-CN" dirty="0"/>
              <a:t>TNT equivalent: </a:t>
            </a:r>
            <a:r>
              <a:rPr lang="en-US" altLang="zh-CN" b="1" dirty="0">
                <a:solidFill>
                  <a:srgbClr val="FF0000"/>
                </a:solidFill>
              </a:rPr>
              <a:t>21 Tons, </a:t>
            </a:r>
            <a:r>
              <a:rPr lang="en-US" altLang="zh-CN" dirty="0"/>
              <a:t>was the equivalent of a magnitude </a:t>
            </a:r>
            <a:r>
              <a:rPr lang="en-US" altLang="zh-CN" b="1" dirty="0">
                <a:solidFill>
                  <a:srgbClr val="FF0000"/>
                </a:solidFill>
              </a:rPr>
              <a:t>2.9 earthquake</a:t>
            </a:r>
            <a:r>
              <a:rPr lang="en-US" altLang="zh-CN" dirty="0"/>
              <a:t>.</a:t>
            </a:r>
            <a:endParaRPr lang="en-US" altLang="zh-CN" b="1" dirty="0">
              <a:solidFill>
                <a:srgbClr val="FF0000"/>
              </a:solidFill>
            </a:endParaRPr>
          </a:p>
          <a:p>
            <a:pPr lvl="1" algn="just">
              <a:lnSpc>
                <a:spcPct val="140000"/>
              </a:lnSpc>
            </a:pPr>
            <a:r>
              <a:rPr lang="en-US" altLang="zh-CN" b="1" dirty="0">
                <a:solidFill>
                  <a:srgbClr val="FF0000"/>
                </a:solidFill>
              </a:rPr>
              <a:t>173 people </a:t>
            </a:r>
            <a:r>
              <a:rPr lang="en-US" altLang="zh-CN" dirty="0"/>
              <a:t>were killed and hundreds of people were injured. </a:t>
            </a:r>
          </a:p>
          <a:p>
            <a:pPr lvl="1" algn="just">
              <a:lnSpc>
                <a:spcPct val="140000"/>
              </a:lnSpc>
            </a:pPr>
            <a:r>
              <a:rPr lang="en-US" altLang="zh-CN" b="1" dirty="0">
                <a:solidFill>
                  <a:srgbClr val="FF0000"/>
                </a:solidFill>
              </a:rPr>
              <a:t>304 buildings, 12,428 cars and 7,533 intermodal containers </a:t>
            </a:r>
            <a:r>
              <a:rPr lang="en-US" altLang="zh-CN" dirty="0"/>
              <a:t>were seriously damaged.</a:t>
            </a:r>
          </a:p>
          <a:p>
            <a:pPr lvl="1" algn="just">
              <a:lnSpc>
                <a:spcPct val="140000"/>
              </a:lnSpc>
            </a:pPr>
            <a:r>
              <a:rPr lang="en-US" altLang="zh-CN" dirty="0"/>
              <a:t>Surrounding buildings were declared as “</a:t>
            </a:r>
            <a:r>
              <a:rPr lang="en-US" altLang="zh-CN" b="1" dirty="0">
                <a:solidFill>
                  <a:srgbClr val="FF0000"/>
                </a:solidFill>
              </a:rPr>
              <a:t>structurally unsafe</a:t>
            </a:r>
            <a:r>
              <a:rPr lang="en-US" altLang="zh-CN" dirty="0"/>
              <a:t>”. </a:t>
            </a:r>
          </a:p>
          <a:p>
            <a:pPr lvl="1" algn="just">
              <a:lnSpc>
                <a:spcPct val="140000"/>
              </a:lnSpc>
            </a:pPr>
            <a:r>
              <a:rPr lang="en-US" altLang="zh-CN" dirty="0"/>
              <a:t>Local environments and air were also seriously polluted by exploded dangerous goods, which incurs immeasurable loss.</a:t>
            </a:r>
          </a:p>
        </p:txBody>
      </p:sp>
      <p:grpSp>
        <p:nvGrpSpPr>
          <p:cNvPr id="7" name="组合 6"/>
          <p:cNvGrpSpPr/>
          <p:nvPr/>
        </p:nvGrpSpPr>
        <p:grpSpPr>
          <a:xfrm>
            <a:off x="0" y="4562573"/>
            <a:ext cx="9144000" cy="2295427"/>
            <a:chOff x="165755" y="4685121"/>
            <a:chExt cx="8688121" cy="1915261"/>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755" y="4685121"/>
              <a:ext cx="3404908" cy="1915261"/>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7331" t="13929" r="14557" b="13509"/>
            <a:stretch/>
          </p:blipFill>
          <p:spPr>
            <a:xfrm>
              <a:off x="2962393" y="4685121"/>
              <a:ext cx="3414806" cy="1915261"/>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1376" y="4685121"/>
              <a:ext cx="2882500" cy="1915261"/>
            </a:xfrm>
            <a:prstGeom prst="rect">
              <a:avLst/>
            </a:prstGeom>
          </p:spPr>
        </p:pic>
      </p:grpSp>
    </p:spTree>
    <p:extLst>
      <p:ext uri="{BB962C8B-B14F-4D97-AF65-F5344CB8AC3E}">
        <p14:creationId xmlns:p14="http://schemas.microsoft.com/office/powerpoint/2010/main" val="646912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Motivation</a:t>
            </a:r>
            <a:endParaRPr lang="zh-CN" altLang="en-US" dirty="0"/>
          </a:p>
        </p:txBody>
      </p:sp>
      <p:sp>
        <p:nvSpPr>
          <p:cNvPr id="3" name="内容占位符 2"/>
          <p:cNvSpPr>
            <a:spLocks noGrp="1"/>
          </p:cNvSpPr>
          <p:nvPr>
            <p:ph idx="1"/>
          </p:nvPr>
        </p:nvSpPr>
        <p:spPr>
          <a:xfrm>
            <a:off x="314324" y="781880"/>
            <a:ext cx="8515351" cy="2945595"/>
          </a:xfrm>
        </p:spPr>
        <p:txBody>
          <a:bodyPr>
            <a:normAutofit/>
          </a:bodyPr>
          <a:lstStyle/>
          <a:p>
            <a:pPr>
              <a:lnSpc>
                <a:spcPct val="120000"/>
              </a:lnSpc>
            </a:pPr>
            <a:r>
              <a:rPr lang="en-US" altLang="zh-CN" b="1" dirty="0">
                <a:solidFill>
                  <a:srgbClr val="C00000"/>
                </a:solidFill>
              </a:rPr>
              <a:t>What kind of explosives caused the Tianjin </a:t>
            </a:r>
            <a:r>
              <a:rPr lang="fr-FR" altLang="zh-CN" b="1" dirty="0">
                <a:solidFill>
                  <a:srgbClr val="C00000"/>
                </a:solidFill>
              </a:rPr>
              <a:t>explosion?</a:t>
            </a:r>
            <a:endParaRPr lang="en-US" altLang="zh-CN" b="1" dirty="0">
              <a:solidFill>
                <a:srgbClr val="C00000"/>
              </a:solidFill>
            </a:endParaRPr>
          </a:p>
          <a:p>
            <a:pPr lvl="1" algn="just">
              <a:lnSpc>
                <a:spcPct val="120000"/>
              </a:lnSpc>
            </a:pPr>
            <a:r>
              <a:rPr lang="en-US" altLang="zh-CN" dirty="0"/>
              <a:t> “Over </a:t>
            </a:r>
            <a:r>
              <a:rPr lang="en-US" altLang="zh-CN" b="1" dirty="0">
                <a:solidFill>
                  <a:srgbClr val="FF0000"/>
                </a:solidFill>
              </a:rPr>
              <a:t>40 kinds of hazardous chemicals (dangerous goods) </a:t>
            </a:r>
            <a:r>
              <a:rPr lang="en-US" altLang="zh-CN" dirty="0"/>
              <a:t>were stored on site. … all together there should have been around </a:t>
            </a:r>
            <a:r>
              <a:rPr lang="en-US" altLang="zh-CN" b="1" dirty="0">
                <a:solidFill>
                  <a:srgbClr val="FF0000"/>
                </a:solidFill>
              </a:rPr>
              <a:t>3,000 tons</a:t>
            </a:r>
            <a:r>
              <a:rPr lang="en-US" altLang="zh-CN" dirty="0"/>
              <a:t>.” reported by CCTV.</a:t>
            </a:r>
          </a:p>
          <a:p>
            <a:pPr>
              <a:lnSpc>
                <a:spcPct val="120000"/>
              </a:lnSpc>
            </a:pPr>
            <a:r>
              <a:rPr lang="en-US" altLang="zh-CN" b="1" dirty="0">
                <a:solidFill>
                  <a:srgbClr val="C00000"/>
                </a:solidFill>
              </a:rPr>
              <a:t>Why this explosion killed so many people?</a:t>
            </a:r>
            <a:endParaRPr lang="zh-CN" altLang="en-US" b="1" dirty="0">
              <a:solidFill>
                <a:srgbClr val="C00000"/>
              </a:solidFill>
            </a:endParaRPr>
          </a:p>
        </p:txBody>
      </p:sp>
      <p:grpSp>
        <p:nvGrpSpPr>
          <p:cNvPr id="18" name="组合 17"/>
          <p:cNvGrpSpPr/>
          <p:nvPr/>
        </p:nvGrpSpPr>
        <p:grpSpPr>
          <a:xfrm>
            <a:off x="2152120" y="3385752"/>
            <a:ext cx="4705880" cy="3319848"/>
            <a:chOff x="2088265" y="3385752"/>
            <a:chExt cx="4567495" cy="3457921"/>
          </a:xfrm>
        </p:grpSpPr>
        <p:pic>
          <p:nvPicPr>
            <p:cNvPr id="7" name="图片 6"/>
            <p:cNvPicPr>
              <a:picLocks noChangeAspect="1"/>
            </p:cNvPicPr>
            <p:nvPr/>
          </p:nvPicPr>
          <p:blipFill>
            <a:blip r:embed="rId3"/>
            <a:stretch>
              <a:fillRect/>
            </a:stretch>
          </p:blipFill>
          <p:spPr>
            <a:xfrm>
              <a:off x="2088265" y="3385752"/>
              <a:ext cx="4567495" cy="3457921"/>
            </a:xfrm>
            <a:prstGeom prst="rect">
              <a:avLst/>
            </a:prstGeom>
            <a:ln>
              <a:noFill/>
            </a:ln>
            <a:effectLst>
              <a:outerShdw blurRad="292100" dist="139700" dir="2700000" algn="tl" rotWithShape="0">
                <a:srgbClr val="333333">
                  <a:alpha val="65000"/>
                </a:srgbClr>
              </a:outerShdw>
            </a:effectLst>
          </p:spPr>
        </p:pic>
        <p:grpSp>
          <p:nvGrpSpPr>
            <p:cNvPr id="10" name="组合 9"/>
            <p:cNvGrpSpPr/>
            <p:nvPr/>
          </p:nvGrpSpPr>
          <p:grpSpPr>
            <a:xfrm>
              <a:off x="5667221" y="4361936"/>
              <a:ext cx="431866" cy="428983"/>
              <a:chOff x="5560541" y="4213654"/>
              <a:chExt cx="431866" cy="428983"/>
            </a:xfrm>
          </p:grpSpPr>
          <p:sp>
            <p:nvSpPr>
              <p:cNvPr id="8" name="椭圆 7"/>
              <p:cNvSpPr/>
              <p:nvPr/>
            </p:nvSpPr>
            <p:spPr>
              <a:xfrm>
                <a:off x="5560541" y="4213654"/>
                <a:ext cx="420129" cy="420129"/>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5572278" y="4222508"/>
                <a:ext cx="420129" cy="4201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椭圆 10"/>
            <p:cNvSpPr/>
            <p:nvPr/>
          </p:nvSpPr>
          <p:spPr>
            <a:xfrm>
              <a:off x="3017004" y="3528471"/>
              <a:ext cx="2240280" cy="3144471"/>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4" name="直接箭头连接符 13"/>
          <p:cNvCxnSpPr/>
          <p:nvPr/>
        </p:nvCxnSpPr>
        <p:spPr>
          <a:xfrm flipH="1">
            <a:off x="6099088" y="4198723"/>
            <a:ext cx="1094192" cy="31231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7193280" y="3418017"/>
            <a:ext cx="1752600" cy="923330"/>
          </a:xfrm>
          <a:prstGeom prst="rect">
            <a:avLst/>
          </a:prstGeom>
        </p:spPr>
        <p:txBody>
          <a:bodyPr wrap="square">
            <a:spAutoFit/>
          </a:bodyPr>
          <a:lstStyle/>
          <a:p>
            <a:r>
              <a:rPr lang="fr-FR" altLang="zh-CN" b="1" dirty="0">
                <a:solidFill>
                  <a:srgbClr val="C00000"/>
                </a:solidFill>
                <a:effectLst>
                  <a:outerShdw blurRad="38100" dist="38100" dir="2700000" algn="tl">
                    <a:srgbClr val="000000">
                      <a:alpha val="43137"/>
                    </a:srgbClr>
                  </a:outerShdw>
                </a:effectLst>
              </a:rPr>
              <a:t>Explosion site </a:t>
            </a:r>
          </a:p>
          <a:p>
            <a:r>
              <a:rPr lang="fr-FR" altLang="zh-CN" b="1" dirty="0">
                <a:solidFill>
                  <a:srgbClr val="C00000"/>
                </a:solidFill>
                <a:effectLst>
                  <a:outerShdw blurRad="38100" dist="38100" dir="2700000" algn="tl">
                    <a:srgbClr val="000000">
                      <a:alpha val="43137"/>
                    </a:srgbClr>
                  </a:outerShdw>
                </a:effectLst>
              </a:rPr>
              <a:t>(Dangerours goods storage)</a:t>
            </a:r>
            <a:endParaRPr lang="zh-CN" altLang="en-US" dirty="0">
              <a:effectLst>
                <a:outerShdw blurRad="38100" dist="38100" dir="2700000" algn="tl">
                  <a:srgbClr val="000000">
                    <a:alpha val="43137"/>
                  </a:srgbClr>
                </a:outerShdw>
              </a:effectLst>
            </a:endParaRPr>
          </a:p>
        </p:txBody>
      </p:sp>
      <p:sp>
        <p:nvSpPr>
          <p:cNvPr id="17" name="矩形 16"/>
          <p:cNvSpPr/>
          <p:nvPr/>
        </p:nvSpPr>
        <p:spPr>
          <a:xfrm>
            <a:off x="35486" y="3866430"/>
            <a:ext cx="2162580" cy="1077218"/>
          </a:xfrm>
          <a:prstGeom prst="rect">
            <a:avLst/>
          </a:prstGeom>
        </p:spPr>
        <p:txBody>
          <a:bodyPr wrap="none">
            <a:spAutoFit/>
          </a:bodyPr>
          <a:lstStyle/>
          <a:p>
            <a:pPr algn="ctr"/>
            <a:r>
              <a:rPr lang="en-US" altLang="zh-CN" sz="3200" b="1" dirty="0">
                <a:solidFill>
                  <a:schemeClr val="accent4">
                    <a:lumMod val="50000"/>
                  </a:schemeClr>
                </a:solidFill>
                <a:effectLst>
                  <a:outerShdw blurRad="38100" dist="38100" dir="2700000" algn="tl">
                    <a:srgbClr val="000000">
                      <a:alpha val="43137"/>
                    </a:srgbClr>
                  </a:outerShdw>
                </a:effectLst>
              </a:rPr>
              <a:t>R</a:t>
            </a:r>
            <a:r>
              <a:rPr lang="zh-CN" altLang="en-US" sz="3200" b="1" dirty="0">
                <a:solidFill>
                  <a:schemeClr val="accent4">
                    <a:lumMod val="50000"/>
                  </a:schemeClr>
                </a:solidFill>
                <a:effectLst>
                  <a:outerShdw blurRad="38100" dist="38100" dir="2700000" algn="tl">
                    <a:srgbClr val="000000">
                      <a:alpha val="43137"/>
                    </a:srgbClr>
                  </a:outerShdw>
                </a:effectLst>
              </a:rPr>
              <a:t>esidential </a:t>
            </a:r>
            <a:endParaRPr lang="en-US" altLang="zh-CN" sz="3200" b="1" dirty="0">
              <a:solidFill>
                <a:schemeClr val="accent4">
                  <a:lumMod val="50000"/>
                </a:schemeClr>
              </a:solidFill>
              <a:effectLst>
                <a:outerShdw blurRad="38100" dist="38100" dir="2700000" algn="tl">
                  <a:srgbClr val="000000">
                    <a:alpha val="43137"/>
                  </a:srgbClr>
                </a:outerShdw>
              </a:effectLst>
            </a:endParaRPr>
          </a:p>
          <a:p>
            <a:pPr algn="ctr"/>
            <a:r>
              <a:rPr lang="zh-CN" altLang="en-US" sz="3200" b="1" dirty="0">
                <a:solidFill>
                  <a:schemeClr val="accent4">
                    <a:lumMod val="50000"/>
                  </a:schemeClr>
                </a:solidFill>
                <a:effectLst>
                  <a:outerShdw blurRad="38100" dist="38100" dir="2700000" algn="tl">
                    <a:srgbClr val="000000">
                      <a:alpha val="43137"/>
                    </a:srgbClr>
                  </a:outerShdw>
                </a:effectLst>
              </a:rPr>
              <a:t>area</a:t>
            </a:r>
            <a:r>
              <a:rPr lang="en-US" altLang="zh-CN" sz="3200" b="1" dirty="0">
                <a:solidFill>
                  <a:schemeClr val="accent4">
                    <a:lumMod val="50000"/>
                  </a:schemeClr>
                </a:solidFill>
                <a:effectLst>
                  <a:outerShdw blurRad="38100" dist="38100" dir="2700000" algn="tl">
                    <a:srgbClr val="000000">
                      <a:alpha val="43137"/>
                    </a:srgbClr>
                  </a:outerShdw>
                </a:effectLst>
              </a:rPr>
              <a:t>s</a:t>
            </a:r>
            <a:endParaRPr lang="zh-CN" altLang="en-US" sz="3200" b="1" dirty="0">
              <a:solidFill>
                <a:schemeClr val="accent4">
                  <a:lumMod val="50000"/>
                </a:schemeClr>
              </a:solidFill>
              <a:effectLst>
                <a:outerShdw blurRad="38100" dist="38100" dir="2700000" algn="tl">
                  <a:srgbClr val="000000">
                    <a:alpha val="43137"/>
                  </a:srgbClr>
                </a:outerShdw>
              </a:effectLst>
            </a:endParaRPr>
          </a:p>
        </p:txBody>
      </p:sp>
      <p:cxnSp>
        <p:nvCxnSpPr>
          <p:cNvPr id="19" name="直接箭头连接符 18"/>
          <p:cNvCxnSpPr/>
          <p:nvPr/>
        </p:nvCxnSpPr>
        <p:spPr>
          <a:xfrm>
            <a:off x="1717671" y="4462517"/>
            <a:ext cx="1984720" cy="462627"/>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0" y="5803076"/>
            <a:ext cx="9144000" cy="1054924"/>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b="1" dirty="0">
                <a:solidFill>
                  <a:srgbClr val="FF0000"/>
                </a:solidFill>
                <a:latin typeface="Times New Roman" panose="02020603050405020304" pitchFamily="18" charset="0"/>
                <a:cs typeface="Times New Roman" panose="02020603050405020304" pitchFamily="18" charset="0"/>
              </a:rPr>
              <a:t>People lived in Tianjin port were sleeping with bombs beside their beds, but they didn’t even know!</a:t>
            </a:r>
            <a:endParaRPr lang="zh-CN" altLang="en-US" sz="3000" b="1" dirty="0">
              <a:solidFill>
                <a:srgbClr val="FF0000"/>
              </a:solidFill>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6172" y="4476633"/>
            <a:ext cx="2055159" cy="1156750"/>
          </a:xfrm>
          <a:prstGeom prst="rect">
            <a:avLst/>
          </a:prstGeom>
        </p:spPr>
      </p:pic>
    </p:spTree>
    <p:extLst>
      <p:ext uri="{BB962C8B-B14F-4D97-AF65-F5344CB8AC3E}">
        <p14:creationId xmlns:p14="http://schemas.microsoft.com/office/powerpoint/2010/main" val="236366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Motivation</a:t>
            </a:r>
            <a:endParaRPr lang="zh-CN" altLang="en-US" dirty="0"/>
          </a:p>
        </p:txBody>
      </p:sp>
      <p:sp>
        <p:nvSpPr>
          <p:cNvPr id="3" name="内容占位符 2"/>
          <p:cNvSpPr>
            <a:spLocks noGrp="1"/>
          </p:cNvSpPr>
          <p:nvPr>
            <p:ph idx="1"/>
          </p:nvPr>
        </p:nvSpPr>
        <p:spPr>
          <a:xfrm>
            <a:off x="628650" y="796834"/>
            <a:ext cx="7886700" cy="486377"/>
          </a:xfrm>
        </p:spPr>
        <p:txBody>
          <a:bodyPr/>
          <a:lstStyle/>
          <a:p>
            <a:r>
              <a:rPr lang="en-US" altLang="zh-CN" dirty="0"/>
              <a:t>Are similar things still happening in other cities?</a:t>
            </a:r>
          </a:p>
        </p:txBody>
      </p:sp>
      <p:sp>
        <p:nvSpPr>
          <p:cNvPr id="23" name="矩形 22"/>
          <p:cNvSpPr/>
          <p:nvPr/>
        </p:nvSpPr>
        <p:spPr>
          <a:xfrm>
            <a:off x="263120" y="5791074"/>
            <a:ext cx="8617760" cy="911154"/>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FF0000"/>
                </a:solidFill>
                <a:latin typeface="Times New Roman" panose="02020603050405020304" pitchFamily="18" charset="0"/>
                <a:cs typeface="Times New Roman" panose="02020603050405020304" pitchFamily="18" charset="0"/>
              </a:rPr>
              <a:t>A system protecting our cities from dangerous goods </a:t>
            </a:r>
          </a:p>
          <a:p>
            <a:pPr algn="ctr"/>
            <a:r>
              <a:rPr lang="en-US" altLang="zh-CN" sz="2800" b="1" dirty="0">
                <a:solidFill>
                  <a:srgbClr val="FF0000"/>
                </a:solidFill>
                <a:latin typeface="Times New Roman" panose="02020603050405020304" pitchFamily="18" charset="0"/>
                <a:cs typeface="Times New Roman" panose="02020603050405020304" pitchFamily="18" charset="0"/>
              </a:rPr>
              <a:t>risks are desired! </a:t>
            </a:r>
            <a:endParaRPr lang="zh-CN" altLang="en-US" sz="2800" b="1" dirty="0">
              <a:solidFill>
                <a:srgbClr val="FF0000"/>
              </a:solidFill>
              <a:latin typeface="Times New Roman" panose="02020603050405020304" pitchFamily="18" charset="0"/>
              <a:cs typeface="Times New Roman" panose="02020603050405020304" pitchFamily="18" charset="0"/>
            </a:endParaRPr>
          </a:p>
        </p:txBody>
      </p:sp>
      <p:grpSp>
        <p:nvGrpSpPr>
          <p:cNvPr id="11" name="组合 10"/>
          <p:cNvGrpSpPr/>
          <p:nvPr/>
        </p:nvGrpSpPr>
        <p:grpSpPr>
          <a:xfrm>
            <a:off x="263120" y="1366910"/>
            <a:ext cx="4678546" cy="4326984"/>
            <a:chOff x="5736370" y="1374253"/>
            <a:chExt cx="5949800" cy="5116911"/>
          </a:xfrm>
        </p:grpSpPr>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r="51732"/>
            <a:stretch/>
          </p:blipFill>
          <p:spPr>
            <a:xfrm>
              <a:off x="5736370" y="1374253"/>
              <a:ext cx="2795286" cy="1944332"/>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3715" y="1374253"/>
              <a:ext cx="2795286" cy="1944332"/>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5416" y="4115369"/>
              <a:ext cx="2795286" cy="1844248"/>
            </a:xfrm>
            <a:prstGeom prst="rect">
              <a:avLst/>
            </a:prstGeom>
          </p:spPr>
        </p:pic>
        <p:sp>
          <p:nvSpPr>
            <p:cNvPr id="17" name="矩形 16"/>
            <p:cNvSpPr/>
            <p:nvPr/>
          </p:nvSpPr>
          <p:spPr>
            <a:xfrm>
              <a:off x="5897594" y="3353880"/>
              <a:ext cx="2664819" cy="436757"/>
            </a:xfrm>
            <a:prstGeom prst="rect">
              <a:avLst/>
            </a:prstGeom>
          </p:spPr>
          <p:txBody>
            <a:bodyPr wrap="none">
              <a:spAutoFit/>
            </a:bodyPr>
            <a:lstStyle/>
            <a:p>
              <a:pPr algn="ctr"/>
              <a:r>
                <a:rPr lang="en-US" altLang="zh-CN" dirty="0">
                  <a:latin typeface="Arial Unicode MS" panose="020B0604020202020204" pitchFamily="34" charset="-122"/>
                  <a:ea typeface="Arial Unicode MS" panose="020B0604020202020204" pitchFamily="34" charset="-122"/>
                  <a:cs typeface="Arial Unicode MS" panose="020B0604020202020204" pitchFamily="34" charset="-122"/>
                </a:rPr>
                <a:t>Chemicals storage</a:t>
              </a:r>
              <a:endParaRPr lang="zh-CN" altLang="en-US"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8" name="矩形 17"/>
            <p:cNvSpPr/>
            <p:nvPr/>
          </p:nvSpPr>
          <p:spPr>
            <a:xfrm>
              <a:off x="8890880" y="3353880"/>
              <a:ext cx="2795290" cy="436757"/>
            </a:xfrm>
            <a:prstGeom prst="rect">
              <a:avLst/>
            </a:prstGeom>
          </p:spPr>
          <p:txBody>
            <a:bodyPr wrap="none">
              <a:spAutoFit/>
            </a:bodyPr>
            <a:lstStyle/>
            <a:p>
              <a:pPr algn="ctr"/>
              <a:r>
                <a:rPr lang="en-US" altLang="zh-CN" dirty="0">
                  <a:latin typeface="Arial Unicode MS" panose="020B0604020202020204" pitchFamily="34" charset="-122"/>
                  <a:ea typeface="Arial Unicode MS" panose="020B0604020202020204" pitchFamily="34" charset="-122"/>
                  <a:cs typeface="Arial Unicode MS" panose="020B0604020202020204" pitchFamily="34" charset="-122"/>
                </a:rPr>
                <a:t>Gas transportations</a:t>
              </a:r>
              <a:endParaRPr lang="zh-CN" altLang="en-US"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9" name="矩形 18"/>
            <p:cNvSpPr/>
            <p:nvPr/>
          </p:nvSpPr>
          <p:spPr>
            <a:xfrm>
              <a:off x="6008350" y="6054407"/>
              <a:ext cx="2681127" cy="436757"/>
            </a:xfrm>
            <a:prstGeom prst="rect">
              <a:avLst/>
            </a:prstGeom>
          </p:spPr>
          <p:txBody>
            <a:bodyPr wrap="none">
              <a:spAutoFit/>
            </a:bodyPr>
            <a:lstStyle/>
            <a:p>
              <a:pPr algn="ctr"/>
              <a:r>
                <a:rPr lang="en-US" altLang="zh-CN" dirty="0">
                  <a:latin typeface="Arial Unicode MS" panose="020B0604020202020204" pitchFamily="34" charset="-122"/>
                  <a:ea typeface="Arial Unicode MS" panose="020B0604020202020204" pitchFamily="34" charset="-122"/>
                  <a:cs typeface="Arial Unicode MS" panose="020B0604020202020204" pitchFamily="34" charset="-122"/>
                </a:rPr>
                <a:t>Population Density</a:t>
              </a:r>
              <a:endParaRPr lang="zh-CN" altLang="en-US"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0" name="矩形 19"/>
            <p:cNvSpPr/>
            <p:nvPr/>
          </p:nvSpPr>
          <p:spPr>
            <a:xfrm>
              <a:off x="9763388" y="6040757"/>
              <a:ext cx="1050271" cy="436757"/>
            </a:xfrm>
            <a:prstGeom prst="rect">
              <a:avLst/>
            </a:prstGeom>
          </p:spPr>
          <p:txBody>
            <a:bodyPr wrap="none">
              <a:spAutoFit/>
            </a:bodyPr>
            <a:lstStyle/>
            <a:p>
              <a:pPr algn="ctr"/>
              <a:r>
                <a:rPr lang="en-US" altLang="zh-CN" dirty="0">
                  <a:latin typeface="Arial Unicode MS" panose="020B0604020202020204" pitchFamily="34" charset="-122"/>
                  <a:ea typeface="Arial Unicode MS" panose="020B0604020202020204" pitchFamily="34" charset="-122"/>
                  <a:cs typeface="Arial Unicode MS" panose="020B0604020202020204" pitchFamily="34" charset="-122"/>
                </a:rPr>
                <a:t>Traffic</a:t>
              </a:r>
              <a:endParaRPr lang="zh-CN" altLang="en-US"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8090" y="4127842"/>
              <a:ext cx="2795286" cy="1844248"/>
            </a:xfrm>
            <a:prstGeom prst="rect">
              <a:avLst/>
            </a:prstGeom>
          </p:spPr>
        </p:pic>
      </p:grpSp>
      <p:grpSp>
        <p:nvGrpSpPr>
          <p:cNvPr id="28" name="组合 27"/>
          <p:cNvGrpSpPr/>
          <p:nvPr/>
        </p:nvGrpSpPr>
        <p:grpSpPr>
          <a:xfrm>
            <a:off x="5801411" y="1353430"/>
            <a:ext cx="2449883" cy="1751180"/>
            <a:chOff x="703028" y="2397501"/>
            <a:chExt cx="2449883" cy="1751180"/>
          </a:xfrm>
        </p:grpSpPr>
        <p:pic>
          <p:nvPicPr>
            <p:cNvPr id="8" name="图片 7"/>
            <p:cNvPicPr/>
            <p:nvPr/>
          </p:nvPicPr>
          <p:blipFill rotWithShape="1">
            <a:blip r:embed="rId7" cstate="print">
              <a:extLst>
                <a:ext uri="{28A0092B-C50C-407E-A947-70E740481C1C}">
                  <a14:useLocalDpi xmlns:a14="http://schemas.microsoft.com/office/drawing/2010/main" val="0"/>
                </a:ext>
              </a:extLst>
            </a:blip>
            <a:srcRect/>
            <a:stretch/>
          </p:blipFill>
          <p:spPr>
            <a:xfrm>
              <a:off x="703028" y="2397501"/>
              <a:ext cx="2449883" cy="1738167"/>
            </a:xfrm>
            <a:prstGeom prst="rect">
              <a:avLst/>
            </a:prstGeom>
            <a:ln w="38100">
              <a:solidFill>
                <a:srgbClr val="FFDD89"/>
              </a:solidFill>
              <a:prstDash val="sysDash"/>
            </a:ln>
            <a:effectLst>
              <a:outerShdw blurRad="292100" dist="139700" dir="2700000" algn="tl" rotWithShape="0">
                <a:srgbClr val="333333">
                  <a:alpha val="65000"/>
                </a:srgbClr>
              </a:outerShdw>
            </a:effectLst>
          </p:spPr>
        </p:pic>
        <p:sp>
          <p:nvSpPr>
            <p:cNvPr id="13" name="文本框 12"/>
            <p:cNvSpPr txBox="1"/>
            <p:nvPr/>
          </p:nvSpPr>
          <p:spPr>
            <a:xfrm>
              <a:off x="768463" y="2948352"/>
              <a:ext cx="2384448" cy="1200329"/>
            </a:xfrm>
            <a:prstGeom prst="rect">
              <a:avLst/>
            </a:prstGeom>
            <a:noFill/>
          </p:spPr>
          <p:txBody>
            <a:bodyPr wrap="square" rtlCol="0">
              <a:spAutoFit/>
            </a:bodyPr>
            <a:lstStyle/>
            <a:p>
              <a:pPr algn="ctr"/>
              <a:r>
                <a:rPr lang="en-US" altLang="zh-CN" b="1" dirty="0">
                  <a:solidFill>
                    <a:schemeClr val="bg1"/>
                  </a:solidFill>
                  <a:effectLst>
                    <a:outerShdw blurRad="38100" dist="38100" dir="2700000" algn="tl">
                      <a:srgbClr val="000000">
                        <a:alpha val="43137"/>
                      </a:srgbClr>
                    </a:outerShdw>
                  </a:effectLst>
                </a:rPr>
                <a:t>2016 Dangerous goods </a:t>
              </a:r>
            </a:p>
            <a:p>
              <a:pPr algn="ctr"/>
              <a:r>
                <a:rPr lang="en-US" altLang="zh-CN" b="1" dirty="0">
                  <a:solidFill>
                    <a:schemeClr val="bg1"/>
                  </a:solidFill>
                  <a:effectLst>
                    <a:outerShdw blurRad="38100" dist="38100" dir="2700000" algn="tl">
                      <a:srgbClr val="000000">
                        <a:alpha val="43137"/>
                      </a:srgbClr>
                    </a:outerShdw>
                  </a:effectLst>
                </a:rPr>
                <a:t>transportation </a:t>
              </a:r>
            </a:p>
            <a:p>
              <a:pPr algn="ctr"/>
              <a:r>
                <a:rPr lang="en-US" altLang="zh-CN" b="1" dirty="0">
                  <a:solidFill>
                    <a:schemeClr val="bg1"/>
                  </a:solidFill>
                  <a:effectLst>
                    <a:outerShdw blurRad="38100" dist="38100" dir="2700000" algn="tl">
                      <a:srgbClr val="000000">
                        <a:alpha val="43137"/>
                      </a:srgbClr>
                    </a:outerShdw>
                  </a:effectLst>
                </a:rPr>
                <a:t>accidents in Beijing, China</a:t>
              </a:r>
              <a:endParaRPr lang="zh-CN" altLang="en-US" b="1" dirty="0">
                <a:solidFill>
                  <a:schemeClr val="bg1"/>
                </a:solidFill>
                <a:effectLst>
                  <a:outerShdw blurRad="38100" dist="38100" dir="2700000" algn="tl">
                    <a:srgbClr val="000000">
                      <a:alpha val="43137"/>
                    </a:srgbClr>
                  </a:outerShdw>
                </a:effectLst>
              </a:endParaRPr>
            </a:p>
          </p:txBody>
        </p:sp>
      </p:grpSp>
      <p:grpSp>
        <p:nvGrpSpPr>
          <p:cNvPr id="27" name="组合 26"/>
          <p:cNvGrpSpPr/>
          <p:nvPr/>
        </p:nvGrpSpPr>
        <p:grpSpPr>
          <a:xfrm>
            <a:off x="5807213" y="3633461"/>
            <a:ext cx="2489417" cy="1679558"/>
            <a:chOff x="708830" y="4677532"/>
            <a:chExt cx="2489417" cy="1679558"/>
          </a:xfrm>
        </p:grpSpPr>
        <p:pic>
          <p:nvPicPr>
            <p:cNvPr id="25" name="图片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830" y="4677532"/>
              <a:ext cx="2489417" cy="1679558"/>
            </a:xfrm>
            <a:prstGeom prst="rect">
              <a:avLst/>
            </a:prstGeom>
            <a:ln w="38100">
              <a:solidFill>
                <a:srgbClr val="FFDD89"/>
              </a:solidFill>
              <a:prstDash val="sysDash"/>
            </a:ln>
            <a:effectLst>
              <a:outerShdw blurRad="292100" dist="139700" dir="2700000" algn="tl" rotWithShape="0">
                <a:srgbClr val="333333">
                  <a:alpha val="65000"/>
                </a:srgbClr>
              </a:outerShdw>
            </a:effectLst>
          </p:spPr>
        </p:pic>
        <p:sp>
          <p:nvSpPr>
            <p:cNvPr id="26" name="文本框 25"/>
            <p:cNvSpPr txBox="1"/>
            <p:nvPr/>
          </p:nvSpPr>
          <p:spPr>
            <a:xfrm>
              <a:off x="996622" y="5415817"/>
              <a:ext cx="1989999" cy="923330"/>
            </a:xfrm>
            <a:prstGeom prst="rect">
              <a:avLst/>
            </a:prstGeom>
            <a:noFill/>
          </p:spPr>
          <p:txBody>
            <a:bodyPr wrap="square" rtlCol="0">
              <a:spAutoFit/>
            </a:bodyPr>
            <a:lstStyle/>
            <a:p>
              <a:pPr algn="ctr"/>
              <a:r>
                <a:rPr lang="en-US" altLang="zh-CN" b="1" dirty="0">
                  <a:solidFill>
                    <a:schemeClr val="bg1"/>
                  </a:solidFill>
                  <a:effectLst>
                    <a:outerShdw blurRad="38100" dist="38100" dir="2700000" algn="tl">
                      <a:srgbClr val="000000">
                        <a:alpha val="43137"/>
                      </a:srgbClr>
                    </a:outerShdw>
                  </a:effectLst>
                </a:rPr>
                <a:t>2001 Chemical explosion in Toulouse, France</a:t>
              </a:r>
            </a:p>
          </p:txBody>
        </p:sp>
      </p:grpSp>
      <p:sp>
        <p:nvSpPr>
          <p:cNvPr id="5" name="右箭头 4"/>
          <p:cNvSpPr/>
          <p:nvPr/>
        </p:nvSpPr>
        <p:spPr>
          <a:xfrm>
            <a:off x="5123836" y="2564199"/>
            <a:ext cx="355786" cy="20364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82943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直接连接符 21"/>
          <p:cNvCxnSpPr/>
          <p:nvPr/>
        </p:nvCxnSpPr>
        <p:spPr>
          <a:xfrm>
            <a:off x="5557341" y="1558761"/>
            <a:ext cx="0" cy="59079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4020204" y="1558761"/>
            <a:ext cx="0" cy="59079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1762145" y="1558761"/>
            <a:ext cx="0" cy="59079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640080" y="2084452"/>
            <a:ext cx="7862679" cy="4342902"/>
            <a:chOff x="2890983" y="1140933"/>
            <a:chExt cx="8257309" cy="4563085"/>
          </a:xfrm>
        </p:grpSpPr>
        <p:pic>
          <p:nvPicPr>
            <p:cNvPr id="6" name="图片 5" descr="屏幕剪辑"/>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90983" y="1140933"/>
              <a:ext cx="8257309" cy="4563085"/>
            </a:xfrm>
            <a:prstGeom prst="rect">
              <a:avLst/>
            </a:prstGeom>
          </p:spPr>
        </p:pic>
        <p:pic>
          <p:nvPicPr>
            <p:cNvPr id="7" name="图片 6" descr="屏幕剪辑"/>
            <p:cNvPicPr>
              <a:picLocks noChangeAspect="1"/>
            </p:cNvPicPr>
            <p:nvPr/>
          </p:nvPicPr>
          <p:blipFill>
            <a:blip r:embed="rId4">
              <a:clrChange>
                <a:clrFrom>
                  <a:srgbClr val="EE6F78"/>
                </a:clrFrom>
                <a:clrTo>
                  <a:srgbClr val="EE6F78">
                    <a:alpha val="0"/>
                  </a:srgbClr>
                </a:clrTo>
              </a:clrChange>
              <a:extLst>
                <a:ext uri="{28A0092B-C50C-407E-A947-70E740481C1C}">
                  <a14:useLocalDpi xmlns:a14="http://schemas.microsoft.com/office/drawing/2010/main" val="0"/>
                </a:ext>
              </a:extLst>
            </a:blip>
            <a:stretch>
              <a:fillRect/>
            </a:stretch>
          </p:blipFill>
          <p:spPr>
            <a:xfrm>
              <a:off x="6922217" y="2157143"/>
              <a:ext cx="612455" cy="248293"/>
            </a:xfrm>
            <a:prstGeom prst="rect">
              <a:avLst/>
            </a:prstGeom>
          </p:spPr>
        </p:pic>
      </p:grpSp>
      <p:sp>
        <p:nvSpPr>
          <p:cNvPr id="10" name="矩形 9"/>
          <p:cNvSpPr/>
          <p:nvPr/>
        </p:nvSpPr>
        <p:spPr>
          <a:xfrm>
            <a:off x="3921171" y="918822"/>
            <a:ext cx="1654620" cy="830997"/>
          </a:xfrm>
          <a:prstGeom prst="rect">
            <a:avLst/>
          </a:prstGeom>
        </p:spPr>
        <p:txBody>
          <a:bodyPr wrap="none">
            <a:spAutoFit/>
          </a:bodyPr>
          <a:lstStyle/>
          <a:p>
            <a:pPr algn="ctr"/>
            <a:r>
              <a:rPr lang="en-US" altLang="zh-CN" sz="2400" b="1" dirty="0">
                <a:solidFill>
                  <a:srgbClr val="0070C0"/>
                </a:solidFill>
                <a:latin typeface="Times New Roman" panose="02020603050405020304" pitchFamily="18" charset="0"/>
                <a:cs typeface="Times New Roman" panose="02020603050405020304" pitchFamily="18" charset="0"/>
              </a:rPr>
              <a:t>Knowledge</a:t>
            </a:r>
          </a:p>
          <a:p>
            <a:pPr algn="ctr"/>
            <a:r>
              <a:rPr lang="en-US" altLang="zh-CN" sz="2400" b="1" dirty="0">
                <a:solidFill>
                  <a:srgbClr val="0070C0"/>
                </a:solidFill>
                <a:latin typeface="Times New Roman" panose="02020603050405020304" pitchFamily="18" charset="0"/>
                <a:cs typeface="Times New Roman" panose="02020603050405020304" pitchFamily="18" charset="0"/>
              </a:rPr>
              <a:t>Modeling</a:t>
            </a:r>
            <a:endParaRPr lang="zh-CN" altLang="en-US" sz="2400" b="1" dirty="0">
              <a:solidFill>
                <a:srgbClr val="0070C0"/>
              </a:solidFill>
              <a:latin typeface="Times New Roman" panose="02020603050405020304" pitchFamily="18" charset="0"/>
              <a:cs typeface="Times New Roman" panose="02020603050405020304" pitchFamily="18" charset="0"/>
            </a:endParaRPr>
          </a:p>
        </p:txBody>
      </p:sp>
      <p:sp>
        <p:nvSpPr>
          <p:cNvPr id="11" name="矩形 10"/>
          <p:cNvSpPr/>
          <p:nvPr/>
        </p:nvSpPr>
        <p:spPr>
          <a:xfrm>
            <a:off x="6551351" y="1103558"/>
            <a:ext cx="1843774" cy="461665"/>
          </a:xfrm>
          <a:prstGeom prst="rect">
            <a:avLst/>
          </a:prstGeom>
        </p:spPr>
        <p:txBody>
          <a:bodyPr wrap="none">
            <a:spAutoFit/>
          </a:bodyPr>
          <a:lstStyle/>
          <a:p>
            <a:r>
              <a:rPr lang="en-US" altLang="zh-CN" sz="2400" b="1" dirty="0">
                <a:solidFill>
                  <a:srgbClr val="0070C0"/>
                </a:solidFill>
                <a:latin typeface="Times New Roman" panose="02020603050405020304" pitchFamily="18" charset="0"/>
                <a:cs typeface="Times New Roman" panose="02020603050405020304" pitchFamily="18" charset="0"/>
              </a:rPr>
              <a:t>Applications</a:t>
            </a:r>
            <a:endParaRPr lang="zh-CN" altLang="en-US" sz="2400" b="1" dirty="0">
              <a:solidFill>
                <a:srgbClr val="0070C0"/>
              </a:solidFill>
              <a:latin typeface="Times New Roman" panose="02020603050405020304" pitchFamily="18" charset="0"/>
              <a:cs typeface="Times New Roman" panose="02020603050405020304" pitchFamily="18" charset="0"/>
            </a:endParaRPr>
          </a:p>
        </p:txBody>
      </p:sp>
      <p:sp>
        <p:nvSpPr>
          <p:cNvPr id="14" name="右箭头 13"/>
          <p:cNvSpPr/>
          <p:nvPr/>
        </p:nvSpPr>
        <p:spPr>
          <a:xfrm>
            <a:off x="5692303" y="1231254"/>
            <a:ext cx="616579" cy="253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956293" y="1060998"/>
            <a:ext cx="1784463" cy="461665"/>
          </a:xfrm>
          <a:prstGeom prst="rect">
            <a:avLst/>
          </a:prstGeom>
        </p:spPr>
        <p:txBody>
          <a:bodyPr wrap="none">
            <a:spAutoFit/>
          </a:bodyPr>
          <a:lstStyle/>
          <a:p>
            <a:r>
              <a:rPr lang="en-US" altLang="zh-CN" sz="2400" b="1" dirty="0">
                <a:solidFill>
                  <a:srgbClr val="0070C0"/>
                </a:solidFill>
                <a:latin typeface="Times New Roman" panose="02020603050405020304" pitchFamily="18" charset="0"/>
                <a:cs typeface="Times New Roman" panose="02020603050405020304" pitchFamily="18" charset="0"/>
              </a:rPr>
              <a:t>Data Fusion</a:t>
            </a:r>
            <a:endParaRPr lang="zh-CN" altLang="en-US" sz="2400" b="1" dirty="0">
              <a:solidFill>
                <a:srgbClr val="0070C0"/>
              </a:solidFill>
              <a:latin typeface="Times New Roman" panose="02020603050405020304" pitchFamily="18" charset="0"/>
              <a:cs typeface="Times New Roman" panose="02020603050405020304" pitchFamily="18" charset="0"/>
            </a:endParaRPr>
          </a:p>
        </p:txBody>
      </p:sp>
      <p:sp>
        <p:nvSpPr>
          <p:cNvPr id="20" name="右箭头 19"/>
          <p:cNvSpPr/>
          <p:nvPr/>
        </p:nvSpPr>
        <p:spPr>
          <a:xfrm>
            <a:off x="3049542" y="1231254"/>
            <a:ext cx="537377" cy="240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标题 1"/>
          <p:cNvSpPr txBox="1">
            <a:spLocks/>
          </p:cNvSpPr>
          <p:nvPr/>
        </p:nvSpPr>
        <p:spPr>
          <a:xfrm>
            <a:off x="297486" y="29173"/>
            <a:ext cx="7627314" cy="70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defRPr>
            </a:lvl1pPr>
          </a:lstStyle>
          <a:p>
            <a:r>
              <a:rPr lang="en-US" altLang="zh-CN" sz="2800" dirty="0" err="1"/>
              <a:t>DGeye</a:t>
            </a:r>
            <a:r>
              <a:rPr lang="en-US" altLang="zh-CN" sz="2800" dirty="0"/>
              <a:t> : City Eyes on Dangerous Goods </a:t>
            </a:r>
          </a:p>
        </p:txBody>
      </p:sp>
    </p:spTree>
    <p:extLst>
      <p:ext uri="{BB962C8B-B14F-4D97-AF65-F5344CB8AC3E}">
        <p14:creationId xmlns:p14="http://schemas.microsoft.com/office/powerpoint/2010/main" val="812276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err="1"/>
              <a:t>DGeye</a:t>
            </a:r>
            <a:r>
              <a:rPr lang="en-US" altLang="zh-CN" dirty="0"/>
              <a:t> : City Eyes on Dangerous Goods </a:t>
            </a:r>
            <a:endParaRPr lang="zh-CN" altLang="en-US" dirty="0"/>
          </a:p>
        </p:txBody>
      </p:sp>
      <p:sp>
        <p:nvSpPr>
          <p:cNvPr id="3" name="内容占位符 2"/>
          <p:cNvSpPr>
            <a:spLocks noGrp="1"/>
          </p:cNvSpPr>
          <p:nvPr>
            <p:ph idx="1"/>
          </p:nvPr>
        </p:nvSpPr>
        <p:spPr>
          <a:xfrm>
            <a:off x="1543050" y="1366811"/>
            <a:ext cx="6125718" cy="4326854"/>
          </a:xfrm>
        </p:spPr>
        <p:txBody>
          <a:bodyPr>
            <a:normAutofit/>
          </a:bodyPr>
          <a:lstStyle/>
          <a:p>
            <a:r>
              <a:rPr lang="en-US" altLang="zh-CN" sz="3600" b="1" dirty="0">
                <a:solidFill>
                  <a:srgbClr val="FF0000"/>
                </a:solidFill>
              </a:rPr>
              <a:t>Multi-source data fusion</a:t>
            </a:r>
          </a:p>
          <a:p>
            <a:endParaRPr lang="en-US" altLang="zh-CN" sz="3600" dirty="0"/>
          </a:p>
          <a:p>
            <a:r>
              <a:rPr lang="en-US" altLang="zh-CN" sz="3600" dirty="0"/>
              <a:t>Frequent risk pattern mining</a:t>
            </a:r>
          </a:p>
          <a:p>
            <a:endParaRPr lang="en-US" altLang="zh-CN" sz="3600" dirty="0"/>
          </a:p>
          <a:p>
            <a:r>
              <a:rPr lang="en-US" altLang="zh-CN" sz="3600" dirty="0"/>
              <a:t>Causal network building</a:t>
            </a:r>
          </a:p>
          <a:p>
            <a:endParaRPr lang="en-US" altLang="zh-CN" sz="3600" dirty="0"/>
          </a:p>
          <a:p>
            <a:r>
              <a:rPr lang="en-US" altLang="zh-CN" sz="3600" dirty="0"/>
              <a:t>Applications</a:t>
            </a:r>
            <a:endParaRPr lang="zh-CN" altLang="en-US" sz="3600" dirty="0"/>
          </a:p>
        </p:txBody>
      </p:sp>
    </p:spTree>
    <p:extLst>
      <p:ext uri="{BB962C8B-B14F-4D97-AF65-F5344CB8AC3E}">
        <p14:creationId xmlns:p14="http://schemas.microsoft.com/office/powerpoint/2010/main" val="2737781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Data Sources</a:t>
            </a:r>
            <a:endParaRPr lang="zh-CN" altLang="en-US" dirty="0"/>
          </a:p>
        </p:txBody>
      </p:sp>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7339"/>
          <a:stretch/>
        </p:blipFill>
        <p:spPr>
          <a:xfrm flipH="1">
            <a:off x="622934" y="1094140"/>
            <a:ext cx="3385343" cy="2244090"/>
          </a:xfrm>
          <a:prstGeom prst="rect">
            <a:avLst/>
          </a:prstGeom>
          <a:ln>
            <a:solidFill>
              <a:schemeClr val="tx1"/>
            </a:solidFill>
          </a:ln>
        </p:spPr>
      </p:pic>
      <p:pic>
        <p:nvPicPr>
          <p:cNvPr id="5" name="图片 4"/>
          <p:cNvPicPr>
            <a:picLocks noChangeAspect="1"/>
          </p:cNvPicPr>
          <p:nvPr/>
        </p:nvPicPr>
        <p:blipFill>
          <a:blip r:embed="rId4"/>
          <a:stretch>
            <a:fillRect/>
          </a:stretch>
        </p:blipFill>
        <p:spPr>
          <a:xfrm flipH="1">
            <a:off x="649162" y="3820654"/>
            <a:ext cx="3332886" cy="2351546"/>
          </a:xfrm>
          <a:prstGeom prst="rect">
            <a:avLst/>
          </a:prstGeom>
          <a:ln>
            <a:solidFill>
              <a:schemeClr val="tx1"/>
            </a:solidFill>
          </a:ln>
        </p:spPr>
      </p:pic>
      <p:sp>
        <p:nvSpPr>
          <p:cNvPr id="7" name="矩形 6"/>
          <p:cNvSpPr/>
          <p:nvPr/>
        </p:nvSpPr>
        <p:spPr>
          <a:xfrm>
            <a:off x="1146852" y="6377402"/>
            <a:ext cx="2285049" cy="369332"/>
          </a:xfrm>
          <a:prstGeom prst="rect">
            <a:avLst/>
          </a:prstGeom>
        </p:spPr>
        <p:txBody>
          <a:bodyPr wrap="none">
            <a:spAutoFit/>
          </a:bodyPr>
          <a:lstStyle/>
          <a:p>
            <a:r>
              <a:rPr lang="en-US" altLang="zh-CN" b="1" dirty="0">
                <a:solidFill>
                  <a:srgbClr val="E33F29"/>
                </a:solidFill>
                <a:latin typeface="微软雅黑" panose="020B0503020204020204" pitchFamily="34" charset="-122"/>
                <a:ea typeface="微软雅黑" panose="020B0503020204020204" pitchFamily="34" charset="-122"/>
              </a:rPr>
              <a:t>Multi-source Data</a:t>
            </a:r>
            <a:endParaRPr lang="zh-CN" altLang="en-US" b="1" dirty="0">
              <a:solidFill>
                <a:srgbClr val="E33F29"/>
              </a:solidFill>
              <a:latin typeface="微软雅黑" panose="020B0503020204020204" pitchFamily="34" charset="-122"/>
              <a:ea typeface="微软雅黑" panose="020B0503020204020204" pitchFamily="34" charset="-122"/>
            </a:endParaRPr>
          </a:p>
        </p:txBody>
      </p:sp>
      <p:sp>
        <p:nvSpPr>
          <p:cNvPr id="10" name="矩形 9"/>
          <p:cNvSpPr/>
          <p:nvPr/>
        </p:nvSpPr>
        <p:spPr>
          <a:xfrm>
            <a:off x="4257675" y="1123578"/>
            <a:ext cx="4572000" cy="2185214"/>
          </a:xfrm>
          <a:prstGeom prst="rect">
            <a:avLst/>
          </a:prstGeom>
          <a:solidFill>
            <a:srgbClr val="F7FBD1"/>
          </a:solidFill>
          <a:ln>
            <a:solidFill>
              <a:schemeClr val="tx1"/>
            </a:solidFill>
          </a:ln>
        </p:spPr>
        <p:txBody>
          <a:bodyPr>
            <a:spAutoFit/>
          </a:bodyPr>
          <a:lstStyle/>
          <a:p>
            <a:pPr algn="just"/>
            <a:r>
              <a:rPr lang="en-US" altLang="zh-CN" sz="2200" dirty="0">
                <a:latin typeface="Times New Roman" panose="02020603050405020304" pitchFamily="18" charset="0"/>
                <a:cs typeface="Times New Roman" panose="02020603050405020304" pitchFamily="18" charset="0"/>
              </a:rPr>
              <a:t>Dangerous goods transporters in China are mandatorily </a:t>
            </a:r>
            <a:r>
              <a:rPr lang="en-US" altLang="zh-CN" sz="2200" b="1" dirty="0">
                <a:solidFill>
                  <a:srgbClr val="FF0000"/>
                </a:solidFill>
                <a:latin typeface="Times New Roman" panose="02020603050405020304" pitchFamily="18" charset="0"/>
                <a:cs typeface="Times New Roman" panose="02020603050405020304" pitchFamily="18" charset="0"/>
              </a:rPr>
              <a:t>equipped with a GPS terminal</a:t>
            </a:r>
            <a:r>
              <a:rPr lang="en-US" altLang="zh-CN" sz="2200" dirty="0">
                <a:latin typeface="Times New Roman" panose="02020603050405020304" pitchFamily="18" charset="0"/>
                <a:cs typeface="Times New Roman" panose="02020603050405020304" pitchFamily="18" charset="0"/>
              </a:rPr>
              <a:t> and reports real-time locations to the local government, which are then aggregated into </a:t>
            </a:r>
            <a:r>
              <a:rPr lang="en-US" altLang="zh-CN" sz="2400" b="1" dirty="0">
                <a:solidFill>
                  <a:srgbClr val="C00000"/>
                </a:solidFill>
                <a:latin typeface="Times New Roman" panose="02020603050405020304" pitchFamily="18" charset="0"/>
                <a:cs typeface="Times New Roman" panose="02020603050405020304" pitchFamily="18" charset="0"/>
              </a:rPr>
              <a:t>DGT trajectory data.</a:t>
            </a:r>
            <a:endParaRPr lang="zh-CN" altLang="en-US" sz="2400" b="1" dirty="0">
              <a:solidFill>
                <a:srgbClr val="C00000"/>
              </a:solidFill>
              <a:latin typeface="Times New Roman" panose="02020603050405020304" pitchFamily="18" charset="0"/>
              <a:cs typeface="Times New Roman" panose="02020603050405020304" pitchFamily="18" charset="0"/>
            </a:endParaRPr>
          </a:p>
        </p:txBody>
      </p:sp>
      <p:sp>
        <p:nvSpPr>
          <p:cNvPr id="11" name="矩形 10"/>
          <p:cNvSpPr/>
          <p:nvPr/>
        </p:nvSpPr>
        <p:spPr>
          <a:xfrm>
            <a:off x="4257675" y="3934598"/>
            <a:ext cx="4572000" cy="1969770"/>
          </a:xfrm>
          <a:prstGeom prst="rect">
            <a:avLst/>
          </a:prstGeom>
          <a:solidFill>
            <a:srgbClr val="F7FBD1"/>
          </a:solidFill>
          <a:ln>
            <a:solidFill>
              <a:schemeClr val="tx1"/>
            </a:solidFill>
          </a:ln>
        </p:spPr>
        <p:txBody>
          <a:bodyPr>
            <a:spAutoFit/>
          </a:bodyPr>
          <a:lstStyle/>
          <a:p>
            <a:pPr algn="just"/>
            <a:r>
              <a:rPr lang="en-US" altLang="zh-CN" sz="2200" dirty="0">
                <a:latin typeface="Times New Roman" panose="02020603050405020304" pitchFamily="18" charset="0"/>
                <a:cs typeface="Times New Roman" panose="02020603050405020304" pitchFamily="18" charset="0"/>
              </a:rPr>
              <a:t>We use </a:t>
            </a:r>
            <a:r>
              <a:rPr lang="en-US" altLang="zh-CN" sz="2800" b="1" dirty="0">
                <a:solidFill>
                  <a:srgbClr val="C00000"/>
                </a:solidFill>
                <a:latin typeface="Times New Roman" panose="02020603050405020304" pitchFamily="18" charset="0"/>
                <a:cs typeface="Times New Roman" panose="02020603050405020304" pitchFamily="18" charset="0"/>
              </a:rPr>
              <a:t>the amount of mobile phone users</a:t>
            </a:r>
            <a:r>
              <a:rPr lang="en-US" altLang="zh-CN" sz="2200" dirty="0">
                <a:latin typeface="Times New Roman" panose="02020603050405020304" pitchFamily="18" charset="0"/>
                <a:cs typeface="Times New Roman" panose="02020603050405020304" pitchFamily="18" charset="0"/>
              </a:rPr>
              <a:t> to approximate the population in an urban zone. </a:t>
            </a:r>
          </a:p>
          <a:p>
            <a:pPr algn="just"/>
            <a:r>
              <a:rPr lang="en-US" altLang="zh-CN" sz="2200" dirty="0">
                <a:latin typeface="Times New Roman" panose="02020603050405020304" pitchFamily="18" charset="0"/>
                <a:cs typeface="Times New Roman" panose="02020603050405020304" pitchFamily="18" charset="0"/>
              </a:rPr>
              <a:t>The mobile phone user data are collected by mobile operators.</a:t>
            </a:r>
            <a:endParaRPr lang="zh-CN" altLang="en-US" sz="2200" dirty="0">
              <a:latin typeface="Times New Roman" panose="02020603050405020304" pitchFamily="18" charset="0"/>
              <a:cs typeface="Times New Roman" panose="02020603050405020304" pitchFamily="18" charset="0"/>
            </a:endParaRPr>
          </a:p>
        </p:txBody>
      </p:sp>
      <p:sp>
        <p:nvSpPr>
          <p:cNvPr id="12" name="矩形 11"/>
          <p:cNvSpPr/>
          <p:nvPr/>
        </p:nvSpPr>
        <p:spPr>
          <a:xfrm>
            <a:off x="1058274" y="2809294"/>
            <a:ext cx="2514663" cy="461665"/>
          </a:xfrm>
          <a:prstGeom prst="rect">
            <a:avLst/>
          </a:prstGeom>
          <a:solidFill>
            <a:schemeClr val="bg1"/>
          </a:solidFill>
        </p:spPr>
        <p:txBody>
          <a:bodyPr wrap="none">
            <a:spAutoFit/>
          </a:bodyPr>
          <a:lstStyle/>
          <a:p>
            <a:r>
              <a:rPr lang="en-US" altLang="zh-CN" sz="2400" b="1" dirty="0">
                <a:solidFill>
                  <a:srgbClr val="0070C0"/>
                </a:solidFill>
                <a:latin typeface="Times New Roman" panose="02020603050405020304" pitchFamily="18" charset="0"/>
                <a:cs typeface="Times New Roman" panose="02020603050405020304" pitchFamily="18" charset="0"/>
              </a:rPr>
              <a:t>Dangerous Goods</a:t>
            </a:r>
            <a:endParaRPr lang="zh-CN" altLang="en-US" sz="2400" b="1" dirty="0">
              <a:solidFill>
                <a:srgbClr val="0070C0"/>
              </a:solidFill>
              <a:latin typeface="Times New Roman" panose="02020603050405020304" pitchFamily="18" charset="0"/>
              <a:cs typeface="Times New Roman" panose="02020603050405020304" pitchFamily="18" charset="0"/>
            </a:endParaRPr>
          </a:p>
        </p:txBody>
      </p:sp>
      <p:sp>
        <p:nvSpPr>
          <p:cNvPr id="13" name="矩形 12"/>
          <p:cNvSpPr/>
          <p:nvPr/>
        </p:nvSpPr>
        <p:spPr>
          <a:xfrm>
            <a:off x="1505127" y="5613543"/>
            <a:ext cx="1620957" cy="461665"/>
          </a:xfrm>
          <a:prstGeom prst="rect">
            <a:avLst/>
          </a:prstGeom>
          <a:solidFill>
            <a:schemeClr val="bg1"/>
          </a:solidFill>
        </p:spPr>
        <p:txBody>
          <a:bodyPr wrap="none">
            <a:spAutoFit/>
          </a:bodyPr>
          <a:lstStyle/>
          <a:p>
            <a:r>
              <a:rPr lang="en-US" altLang="zh-CN" sz="2400" b="1" dirty="0">
                <a:solidFill>
                  <a:srgbClr val="0070C0"/>
                </a:solidFill>
                <a:latin typeface="Times New Roman" panose="02020603050405020304" pitchFamily="18" charset="0"/>
                <a:cs typeface="Times New Roman" panose="02020603050405020304" pitchFamily="18" charset="0"/>
              </a:rPr>
              <a:t>Population</a:t>
            </a:r>
            <a:endParaRPr lang="zh-CN" altLang="en-US" sz="2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2945315"/>
      </p:ext>
    </p:extLst>
  </p:cSld>
  <p:clrMapOvr>
    <a:masterClrMapping/>
  </p:clrMapOvr>
</p:sld>
</file>

<file path=ppt/theme/theme1.xml><?xml version="1.0" encoding="utf-8"?>
<a:theme xmlns:a="http://schemas.openxmlformats.org/drawingml/2006/main" name="BIGSCITY">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BIGSCITY</Template>
  <TotalTime>3341</TotalTime>
  <Words>3463</Words>
  <Application>Microsoft Office PowerPoint</Application>
  <PresentationFormat>全屏显示(4:3)</PresentationFormat>
  <Paragraphs>374</Paragraphs>
  <Slides>34</Slides>
  <Notes>32</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34</vt:i4>
      </vt:variant>
    </vt:vector>
  </HeadingPairs>
  <TitlesOfParts>
    <vt:vector size="44" baseType="lpstr">
      <vt:lpstr>Arial Unicode MS</vt:lpstr>
      <vt:lpstr>宋体</vt:lpstr>
      <vt:lpstr>微软雅黑</vt:lpstr>
      <vt:lpstr>Arial</vt:lpstr>
      <vt:lpstr>Calibri</vt:lpstr>
      <vt:lpstr>Calibri Light</vt:lpstr>
      <vt:lpstr>Cambria Math</vt:lpstr>
      <vt:lpstr>Times New Roman</vt:lpstr>
      <vt:lpstr>Wingdings</vt:lpstr>
      <vt:lpstr>BIGSCITY</vt:lpstr>
      <vt:lpstr>No Longer Sleeping with a Bomb: A Duet System for Protecting Urban Safety from Dangerous Goods</vt:lpstr>
      <vt:lpstr>Motivation</vt:lpstr>
      <vt:lpstr>Motivation</vt:lpstr>
      <vt:lpstr>Motivation</vt:lpstr>
      <vt:lpstr>Motivation</vt:lpstr>
      <vt:lpstr>Motivation</vt:lpstr>
      <vt:lpstr>PowerPoint 演示文稿</vt:lpstr>
      <vt:lpstr>DGeye : City Eyes on Dangerous Goods </vt:lpstr>
      <vt:lpstr>Data Sources</vt:lpstr>
      <vt:lpstr>Data Fusion</vt:lpstr>
      <vt:lpstr>PowerPoint 演示文稿</vt:lpstr>
      <vt:lpstr>DGeye : City Eyes on Dangerous Goods </vt:lpstr>
      <vt:lpstr>Risky Patterns Mining</vt:lpstr>
      <vt:lpstr>PowerPoint 演示文稿</vt:lpstr>
      <vt:lpstr>Risky Patterns in Tianjin</vt:lpstr>
      <vt:lpstr>DGeye : City Eyes on Dangerous Goods </vt:lpstr>
      <vt:lpstr>Causal Relations among Patterns</vt:lpstr>
      <vt:lpstr>Causal Network Building</vt:lpstr>
      <vt:lpstr>DGeye : City Eyes on Dangerous Goods </vt:lpstr>
      <vt:lpstr>Ranking Importance of Risk Patterns</vt:lpstr>
      <vt:lpstr>Pattern State Prediction</vt:lpstr>
      <vt:lpstr>Causal network based Bayesian inference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Conclusion</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JimmyW</dc:creator>
  <cp:lastModifiedBy>Jimmy</cp:lastModifiedBy>
  <cp:revision>1326</cp:revision>
  <dcterms:created xsi:type="dcterms:W3CDTF">2016-12-09T15:18:37Z</dcterms:created>
  <dcterms:modified xsi:type="dcterms:W3CDTF">2019-01-06T12:03:52Z</dcterms:modified>
</cp:coreProperties>
</file>