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85" r:id="rId3"/>
    <p:sldId id="284" r:id="rId4"/>
    <p:sldId id="287" r:id="rId5"/>
    <p:sldId id="282" r:id="rId6"/>
    <p:sldId id="277" r:id="rId7"/>
    <p:sldId id="280" r:id="rId8"/>
    <p:sldId id="278" r:id="rId9"/>
    <p:sldId id="279" r:id="rId10"/>
    <p:sldId id="268" r:id="rId11"/>
    <p:sldId id="275" r:id="rId12"/>
    <p:sldId id="269" r:id="rId13"/>
    <p:sldId id="270" r:id="rId14"/>
    <p:sldId id="271" r:id="rId15"/>
    <p:sldId id="273" r:id="rId16"/>
    <p:sldId id="274" r:id="rId17"/>
    <p:sldId id="272" r:id="rId18"/>
    <p:sldId id="288" r:id="rId1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3967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9" autoAdjust="0"/>
    <p:restoredTop sz="94660"/>
  </p:normalViewPr>
  <p:slideViewPr>
    <p:cSldViewPr snapToGrid="0">
      <p:cViewPr varScale="1">
        <p:scale>
          <a:sx n="73" d="100"/>
          <a:sy n="73" d="100"/>
        </p:scale>
        <p:origin x="77" y="20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745DD5-6259-4736-9F67-C8A78042AE0A}" type="datetimeFigureOut">
              <a:rPr lang="zh-CN" altLang="en-US" smtClean="0"/>
              <a:t>2018/10/5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2196DC-998A-4F21-B173-3CAF83481E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7445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B12795-6709-4F4B-B4AF-A914B3DADB55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7418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B12795-6709-4F4B-B4AF-A914B3DADB55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7787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196DC-998A-4F21-B173-3CAF83481EF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377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980927"/>
            <a:ext cx="9144001" cy="1005254"/>
          </a:xfrm>
          <a:prstGeom prst="rect">
            <a:avLst/>
          </a:prstGeom>
        </p:spPr>
      </p:pic>
      <p:sp>
        <p:nvSpPr>
          <p:cNvPr id="8" name="标题 1"/>
          <p:cNvSpPr txBox="1">
            <a:spLocks/>
          </p:cNvSpPr>
          <p:nvPr userDrawn="1"/>
        </p:nvSpPr>
        <p:spPr bwMode="auto">
          <a:xfrm>
            <a:off x="0" y="1773238"/>
            <a:ext cx="9144000" cy="2259012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lvl="0"/>
            <a:br>
              <a:rPr lang="en-US" altLang="zh-CN" noProof="0"/>
            </a:br>
            <a:endParaRPr lang="zh-CN" alt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89705"/>
            <a:ext cx="7772400" cy="826077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240212"/>
            <a:ext cx="6858000" cy="103935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D76AC-BA24-4CCF-8C24-DC310596D4B4}" type="datetimeFigureOut">
              <a:rPr lang="zh-CN" altLang="en-US" smtClean="0"/>
              <a:t>2018/10/5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BED1-841C-48C3-91BD-CE2D8119273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82" y="300213"/>
            <a:ext cx="1123951" cy="111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486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D76AC-BA24-4CCF-8C24-DC310596D4B4}" type="datetimeFigureOut">
              <a:rPr lang="zh-CN" altLang="en-US" smtClean="0"/>
              <a:t>2018/10/5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BED1-841C-48C3-91BD-CE2D811927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8958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D76AC-BA24-4CCF-8C24-DC310596D4B4}" type="datetimeFigureOut">
              <a:rPr lang="zh-CN" altLang="en-US" smtClean="0"/>
              <a:t>2018/10/5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BED1-841C-48C3-91BD-CE2D811927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40755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D76AC-BA24-4CCF-8C24-DC310596D4B4}" type="datetimeFigureOut">
              <a:rPr lang="zh-CN" altLang="en-US" smtClean="0"/>
              <a:t>2018/10/5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BED1-841C-48C3-91BD-CE2D811927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806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mages.smh.com.au/2012/09/20/3649933/art-353-Smiley-300x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4214818"/>
            <a:ext cx="2037740" cy="2071702"/>
          </a:xfrm>
          <a:prstGeom prst="rect">
            <a:avLst/>
          </a:prstGeom>
          <a:noFill/>
        </p:spPr>
      </p:pic>
      <p:sp>
        <p:nvSpPr>
          <p:cNvPr id="8" name="标题 1"/>
          <p:cNvSpPr txBox="1">
            <a:spLocks/>
          </p:cNvSpPr>
          <p:nvPr/>
        </p:nvSpPr>
        <p:spPr bwMode="auto">
          <a:xfrm>
            <a:off x="0" y="1773238"/>
            <a:ext cx="9144000" cy="2259012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lvl="0"/>
            <a:br>
              <a:rPr lang="en-US" altLang="zh-CN" noProof="0"/>
            </a:br>
            <a:endParaRPr lang="zh-CN" altLang="en-US" noProof="0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4348" y="2143116"/>
            <a:ext cx="7772400" cy="1362075"/>
          </a:xfrm>
        </p:spPr>
        <p:txBody>
          <a:bodyPr anchor="t"/>
          <a:lstStyle>
            <a:lvl1pPr algn="ctr">
              <a:defRPr sz="4000" b="1" cap="all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9" name="文本占位符 3"/>
          <p:cNvSpPr>
            <a:spLocks noGrp="1"/>
          </p:cNvSpPr>
          <p:nvPr>
            <p:ph type="body" sz="half" idx="2"/>
          </p:nvPr>
        </p:nvSpPr>
        <p:spPr>
          <a:xfrm>
            <a:off x="1571604" y="4357694"/>
            <a:ext cx="4857784" cy="804862"/>
          </a:xfrm>
        </p:spPr>
        <p:txBody>
          <a:bodyPr/>
          <a:lstStyle>
            <a:lvl1pPr marL="0" indent="0">
              <a:buNone/>
              <a:defRPr sz="280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73" y="300213"/>
            <a:ext cx="1123951" cy="111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0502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 userDrawn="1"/>
        </p:nvSpPr>
        <p:spPr bwMode="auto">
          <a:xfrm>
            <a:off x="0" y="0"/>
            <a:ext cx="8358214" cy="705563"/>
          </a:xfrm>
          <a:prstGeom prst="rect">
            <a:avLst/>
          </a:prstGeom>
          <a:solidFill>
            <a:schemeClr val="tx2"/>
          </a:solidFill>
          <a:ln w="38100">
            <a:noFill/>
            <a:miter lim="800000"/>
            <a:headEnd/>
            <a:tailEnd/>
          </a:ln>
        </p:spPr>
        <p:txBody>
          <a:bodyPr anchor="ctr"/>
          <a:lstStyle/>
          <a:p>
            <a:endParaRPr lang="zh-CN" altLang="en-US" sz="32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01114" y="71414"/>
            <a:ext cx="571480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571472" y="71438"/>
            <a:ext cx="7786742" cy="642918"/>
          </a:xfrm>
        </p:spPr>
        <p:txBody>
          <a:bodyPr/>
          <a:lstStyle>
            <a:lvl1pPr algn="l">
              <a:defRPr sz="32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pic>
        <p:nvPicPr>
          <p:cNvPr id="8" name="Picture 4" descr="http://geekpark-img.qiniudn.com/uploads/reading/seed/72b3a0b9e2040ae8bee324ae3fb42071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7700308" y="6143643"/>
            <a:ext cx="1443692" cy="7143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34609071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 txBox="1">
            <a:spLocks/>
          </p:cNvSpPr>
          <p:nvPr userDrawn="1"/>
        </p:nvSpPr>
        <p:spPr bwMode="auto">
          <a:xfrm>
            <a:off x="0" y="0"/>
            <a:ext cx="8120743" cy="705563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258050" cy="705563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03514"/>
            <a:ext cx="7886700" cy="5273449"/>
          </a:xfrm>
        </p:spPr>
        <p:txBody>
          <a:bodyPr/>
          <a:lstStyle>
            <a:lvl1pPr>
              <a:lnSpc>
                <a:spcPct val="120000"/>
              </a:lnSpc>
              <a:defRPr>
                <a:solidFill>
                  <a:srgbClr val="002060"/>
                </a:solidFill>
              </a:defRPr>
            </a:lvl1pPr>
            <a:lvl2pPr marL="685800" indent="-228600">
              <a:lnSpc>
                <a:spcPct val="120000"/>
              </a:lnSpc>
              <a:buFont typeface="宋体" panose="02010600030101010101" pitchFamily="2" charset="-122"/>
              <a:buChar char="―"/>
              <a:defRPr>
                <a:solidFill>
                  <a:srgbClr val="002060"/>
                </a:solidFill>
              </a:defRPr>
            </a:lvl2pPr>
            <a:lvl3pPr>
              <a:lnSpc>
                <a:spcPct val="120000"/>
              </a:lnSpc>
              <a:defRPr>
                <a:solidFill>
                  <a:srgbClr val="002060"/>
                </a:solidFill>
              </a:defRPr>
            </a:lvl3pPr>
            <a:lvl4pPr marL="1600200" indent="-228600">
              <a:lnSpc>
                <a:spcPct val="120000"/>
              </a:lnSpc>
              <a:buFont typeface="Wingdings" panose="05000000000000000000" pitchFamily="2" charset="2"/>
              <a:buChar char="Ø"/>
              <a:defRPr>
                <a:solidFill>
                  <a:srgbClr val="002060"/>
                </a:solidFill>
              </a:defRPr>
            </a:lvl4pPr>
            <a:lvl5pPr>
              <a:lnSpc>
                <a:spcPct val="120000"/>
              </a:lnSpc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D76AC-BA24-4CCF-8C24-DC310596D4B4}" type="datetimeFigureOut">
              <a:rPr lang="zh-CN" altLang="en-US" smtClean="0"/>
              <a:t>2018/10/5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BED1-841C-48C3-91BD-CE2D8119273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37"/>
          <a:stretch/>
        </p:blipFill>
        <p:spPr>
          <a:xfrm>
            <a:off x="8229600" y="35821"/>
            <a:ext cx="851807" cy="73505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769" y="5980927"/>
            <a:ext cx="4021015" cy="100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651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>
            <a:spLocks/>
          </p:cNvSpPr>
          <p:nvPr userDrawn="1"/>
        </p:nvSpPr>
        <p:spPr bwMode="auto">
          <a:xfrm>
            <a:off x="0" y="1773238"/>
            <a:ext cx="9144000" cy="2259012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lvl="0"/>
            <a:br>
              <a:rPr lang="en-US" altLang="zh-CN" noProof="0"/>
            </a:br>
            <a:endParaRPr lang="zh-CN" alt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89705"/>
            <a:ext cx="7772400" cy="826077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240212"/>
            <a:ext cx="6858000" cy="103935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D76AC-BA24-4CCF-8C24-DC310596D4B4}" type="datetimeFigureOut">
              <a:rPr lang="zh-CN" altLang="en-US" smtClean="0"/>
              <a:t>2018/10/5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BED1-841C-48C3-91BD-CE2D8119273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00213"/>
            <a:ext cx="1123951" cy="1112712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1809751" y="385991"/>
            <a:ext cx="6340197" cy="9411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en-US" sz="2400" b="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先进计算机应用技术”教育部工程研究中心</a:t>
            </a:r>
            <a:endParaRPr lang="en-US" altLang="zh-CN" sz="2400" b="0" dirty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400" b="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</a:t>
            </a:r>
            <a:r>
              <a:rPr lang="zh-CN" altLang="en-US" sz="2400" b="0" baseline="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北京航空航天大学计算机学院</a:t>
            </a:r>
            <a:endParaRPr lang="zh-CN" altLang="en-US" sz="2400" b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928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D76AC-BA24-4CCF-8C24-DC310596D4B4}" type="datetimeFigureOut">
              <a:rPr lang="zh-CN" altLang="en-US" smtClean="0"/>
              <a:t>2018/10/5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BED1-841C-48C3-91BD-CE2D811927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1689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>
            <a:spLocks/>
          </p:cNvSpPr>
          <p:nvPr userDrawn="1"/>
        </p:nvSpPr>
        <p:spPr bwMode="auto">
          <a:xfrm>
            <a:off x="0" y="0"/>
            <a:ext cx="8120743" cy="705563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37"/>
          <a:stretch/>
        </p:blipFill>
        <p:spPr>
          <a:xfrm>
            <a:off x="8229600" y="35821"/>
            <a:ext cx="851807" cy="73505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769" y="5980927"/>
            <a:ext cx="4021015" cy="100525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929640"/>
            <a:ext cx="3886200" cy="5247323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altLang="zh-C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929640"/>
            <a:ext cx="3886200" cy="5247323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D76AC-BA24-4CCF-8C24-DC310596D4B4}" type="datetimeFigureOut">
              <a:rPr lang="zh-CN" altLang="en-US" smtClean="0"/>
              <a:t>2018/10/5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BED1-841C-48C3-91BD-CE2D8119273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258050" cy="705563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472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D76AC-BA24-4CCF-8C24-DC310596D4B4}" type="datetimeFigureOut">
              <a:rPr lang="zh-CN" altLang="en-US" smtClean="0"/>
              <a:t>2018/10/5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BED1-841C-48C3-91BD-CE2D811927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4483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D76AC-BA24-4CCF-8C24-DC310596D4B4}" type="datetimeFigureOut">
              <a:rPr lang="zh-CN" altLang="en-US" smtClean="0"/>
              <a:t>2018/10/5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BED1-841C-48C3-91BD-CE2D8119273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标题 1"/>
          <p:cNvSpPr txBox="1">
            <a:spLocks/>
          </p:cNvSpPr>
          <p:nvPr userDrawn="1"/>
        </p:nvSpPr>
        <p:spPr bwMode="auto">
          <a:xfrm>
            <a:off x="0" y="0"/>
            <a:ext cx="8120743" cy="70556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628650" y="0"/>
            <a:ext cx="7258050" cy="70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37"/>
          <a:stretch/>
        </p:blipFill>
        <p:spPr>
          <a:xfrm>
            <a:off x="8262257" y="0"/>
            <a:ext cx="794656" cy="70556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980927"/>
            <a:ext cx="9144001" cy="100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228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D76AC-BA24-4CCF-8C24-DC310596D4B4}" type="datetimeFigureOut">
              <a:rPr lang="zh-CN" altLang="en-US" smtClean="0"/>
              <a:t>2018/10/5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BED1-841C-48C3-91BD-CE2D811927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3874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D76AC-BA24-4CCF-8C24-DC310596D4B4}" type="datetimeFigureOut">
              <a:rPr lang="zh-CN" altLang="en-US" smtClean="0"/>
              <a:t>2018/10/5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BED1-841C-48C3-91BD-CE2D811927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840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D76AC-BA24-4CCF-8C24-DC310596D4B4}" type="datetimeFigureOut">
              <a:rPr lang="zh-CN" altLang="en-US" smtClean="0"/>
              <a:t>2018/10/5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4BED1-841C-48C3-91BD-CE2D811927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9929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73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5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微软雅黑" panose="020B0503020204020204" pitchFamily="34" charset="-122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微软雅黑" panose="020B0503020204020204" pitchFamily="34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微软雅黑" panose="020B0503020204020204" pitchFamily="34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微软雅黑" panose="020B0503020204020204" pitchFamily="34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微软雅黑" panose="020B0503020204020204" pitchFamily="34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微软雅黑" panose="020B0503020204020204" pitchFamily="34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gscity.com/" TargetMode="External"/><Relationship Id="rId2" Type="http://schemas.openxmlformats.org/officeDocument/2006/relationships/hyperlink" Target="mailto:jywang@buaa.edu.cn" TargetMode="Externa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ctrTitle"/>
          </p:nvPr>
        </p:nvSpPr>
        <p:spPr>
          <a:xfrm>
            <a:off x="0" y="2333820"/>
            <a:ext cx="9144000" cy="1111844"/>
          </a:xfrm>
        </p:spPr>
        <p:txBody>
          <a:bodyPr>
            <a:noAutofit/>
          </a:bodyPr>
          <a:lstStyle/>
          <a:p>
            <a:r>
              <a:rPr lang="en-US" altLang="zh-CN" sz="3600" b="1" dirty="0"/>
              <a:t>Coupling </a:t>
            </a:r>
            <a:r>
              <a:rPr lang="en-US" altLang="zh-CN" sz="3600" b="1" dirty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Implicit</a:t>
            </a:r>
            <a:r>
              <a:rPr lang="en-US" altLang="zh-CN" sz="3600" b="1" dirty="0"/>
              <a:t> and</a:t>
            </a:r>
            <a:r>
              <a:rPr lang="en-US" altLang="zh-CN" sz="3600" b="1" dirty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Explicit </a:t>
            </a:r>
            <a:r>
              <a:rPr lang="en-US" altLang="zh-CN" sz="3600" b="1" dirty="0"/>
              <a:t>Knowledge </a:t>
            </a:r>
            <a:br>
              <a:rPr lang="en-US" altLang="zh-CN" sz="3600" b="1" dirty="0"/>
            </a:br>
            <a:r>
              <a:rPr lang="en-US" altLang="zh-CN" sz="3600" b="1" dirty="0"/>
              <a:t>for Customer Volume Prediction</a:t>
            </a:r>
            <a:endParaRPr lang="zh-CN" altLang="en-US" sz="3600" dirty="0"/>
          </a:p>
        </p:txBody>
      </p:sp>
      <p:sp>
        <p:nvSpPr>
          <p:cNvPr id="7" name="副标题 6"/>
          <p:cNvSpPr>
            <a:spLocks noGrp="1"/>
          </p:cNvSpPr>
          <p:nvPr>
            <p:ph type="subTitle" idx="1"/>
          </p:nvPr>
        </p:nvSpPr>
        <p:spPr>
          <a:xfrm>
            <a:off x="0" y="4550918"/>
            <a:ext cx="9144000" cy="148065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 dirty="0"/>
              <a:t>Jingyuan Wang</a:t>
            </a:r>
            <a:r>
              <a:rPr lang="en-US" altLang="zh-CN" sz="2000" dirty="0"/>
              <a:t>, </a:t>
            </a:r>
            <a:r>
              <a:rPr lang="en-US" altLang="zh-CN" sz="2000" dirty="0" err="1"/>
              <a:t>Yating</a:t>
            </a:r>
            <a:r>
              <a:rPr lang="en-US" altLang="zh-CN" sz="2000" dirty="0"/>
              <a:t> Lin, </a:t>
            </a:r>
            <a:r>
              <a:rPr lang="en-US" altLang="zh-CN" sz="2000" dirty="0" err="1"/>
              <a:t>Junjie</a:t>
            </a:r>
            <a:r>
              <a:rPr lang="en-US" altLang="zh-CN" sz="2000" dirty="0"/>
              <a:t> Wu, </a:t>
            </a:r>
            <a:r>
              <a:rPr lang="en-US" altLang="zh-CN" sz="2000" dirty="0" err="1"/>
              <a:t>Zhong</a:t>
            </a:r>
            <a:r>
              <a:rPr lang="en-US" altLang="zh-CN" sz="2000" dirty="0"/>
              <a:t> Wang and Zhang </a:t>
            </a:r>
            <a:r>
              <a:rPr lang="en-US" altLang="zh-CN" sz="2000" dirty="0" err="1"/>
              <a:t>Xiong</a:t>
            </a:r>
            <a:endParaRPr lang="en-US" altLang="zh-CN" sz="1000" dirty="0"/>
          </a:p>
          <a:p>
            <a:pPr>
              <a:lnSpc>
                <a:spcPct val="120000"/>
              </a:lnSpc>
            </a:pPr>
            <a:endParaRPr lang="en-US" altLang="zh-CN" sz="900" dirty="0"/>
          </a:p>
          <a:p>
            <a:pPr>
              <a:lnSpc>
                <a:spcPct val="120000"/>
              </a:lnSpc>
            </a:pPr>
            <a:endParaRPr lang="en-US" altLang="zh-CN" sz="900" dirty="0"/>
          </a:p>
          <a:p>
            <a:pPr>
              <a:lnSpc>
                <a:spcPct val="120000"/>
              </a:lnSpc>
            </a:pPr>
            <a:r>
              <a:rPr lang="en-US" altLang="zh-CN" sz="1800" dirty="0" err="1"/>
              <a:t>Beihang</a:t>
            </a:r>
            <a:r>
              <a:rPr lang="en-US" altLang="zh-CN" sz="1800" dirty="0"/>
              <a:t> University, Beijing, China  </a:t>
            </a:r>
            <a:endParaRPr lang="zh-CN" altLang="en-US" sz="1800" dirty="0"/>
          </a:p>
        </p:txBody>
      </p:sp>
      <p:sp>
        <p:nvSpPr>
          <p:cNvPr id="9" name="矩形 8"/>
          <p:cNvSpPr/>
          <p:nvPr/>
        </p:nvSpPr>
        <p:spPr>
          <a:xfrm>
            <a:off x="1507926" y="471436"/>
            <a:ext cx="5802922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Thirty-First AAAI Conference on Artificial Intelligence San Francisco, California, USA.  February 4–9, 2017</a:t>
            </a:r>
            <a:endParaRPr lang="zh-CN" altLang="en-US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355" y="107784"/>
            <a:ext cx="1469738" cy="148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002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14324" y="853949"/>
            <a:ext cx="7886700" cy="271346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zh-CN" dirty="0"/>
              <a:t>Experiments setup</a:t>
            </a:r>
          </a:p>
          <a:p>
            <a:pPr lvl="1">
              <a:lnSpc>
                <a:spcPct val="100000"/>
              </a:lnSpc>
            </a:pPr>
            <a:r>
              <a:rPr lang="en-US" altLang="zh-CN" b="1" dirty="0"/>
              <a:t>Data set:</a:t>
            </a:r>
            <a:r>
              <a:rPr lang="en-US" altLang="zh-CN" dirty="0"/>
              <a:t> collected from the public hospital system of Shenzhen, a major city in southern China</a:t>
            </a:r>
          </a:p>
          <a:p>
            <a:pPr lvl="1">
              <a:lnSpc>
                <a:spcPct val="100000"/>
              </a:lnSpc>
            </a:pPr>
            <a:r>
              <a:rPr lang="en-US" altLang="zh-CN" b="1" dirty="0"/>
              <a:t>Service points:</a:t>
            </a:r>
            <a:r>
              <a:rPr lang="en-US" altLang="zh-CN" dirty="0"/>
              <a:t> 321 public hospitals of Shenzhen </a:t>
            </a:r>
          </a:p>
          <a:p>
            <a:pPr lvl="1">
              <a:lnSpc>
                <a:spcPct val="100000"/>
              </a:lnSpc>
            </a:pPr>
            <a:r>
              <a:rPr lang="en-US" altLang="zh-CN" b="1" dirty="0"/>
              <a:t>Customer points:</a:t>
            </a:r>
            <a:r>
              <a:rPr lang="en-US" altLang="zh-CN" dirty="0"/>
              <a:t> 1343 residential zones of Shenzhen</a:t>
            </a:r>
          </a:p>
          <a:p>
            <a:pPr lvl="1">
              <a:lnSpc>
                <a:spcPct val="100000"/>
              </a:lnSpc>
            </a:pPr>
            <a:r>
              <a:rPr lang="en-US" altLang="zh-CN" b="1" dirty="0"/>
              <a:t>Time range: </a:t>
            </a:r>
            <a:r>
              <a:rPr lang="en-US" altLang="zh-CN" dirty="0"/>
              <a:t>January to December, 2014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49" y="3567410"/>
            <a:ext cx="5304530" cy="255998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750677" y="4114908"/>
            <a:ext cx="2272045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321×1343 patients volume matrix </a:t>
            </a: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with a high sparsity (the ratio of zero elements) equal to 94.87%.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086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Baselines</a:t>
            </a:r>
          </a:p>
          <a:p>
            <a:pPr lvl="1"/>
            <a:r>
              <a:rPr lang="en-US" altLang="zh-CN" dirty="0"/>
              <a:t>Linear Regression (LR): </a:t>
            </a:r>
          </a:p>
          <a:p>
            <a:pPr lvl="1"/>
            <a:endParaRPr lang="en-US" altLang="zh-CN" dirty="0"/>
          </a:p>
          <a:p>
            <a:pPr lvl="1"/>
            <a:r>
              <a:rPr lang="en-US" altLang="zh-CN" dirty="0"/>
              <a:t>Singular Value Decomposition (SVD):</a:t>
            </a:r>
          </a:p>
          <a:p>
            <a:pPr lvl="1"/>
            <a:endParaRPr lang="en-US" altLang="zh-CN" dirty="0"/>
          </a:p>
          <a:p>
            <a:pPr lvl="1"/>
            <a:r>
              <a:rPr lang="en-US" altLang="zh-CN" dirty="0"/>
              <a:t>Basic Non-Negative Matrix Factorization (</a:t>
            </a:r>
            <a:r>
              <a:rPr lang="en-US" altLang="zh-CN" dirty="0" err="1"/>
              <a:t>bNMF</a:t>
            </a:r>
            <a:r>
              <a:rPr lang="en-US" altLang="zh-CN" dirty="0"/>
              <a:t>):</a:t>
            </a:r>
          </a:p>
          <a:p>
            <a:pPr lvl="3"/>
            <a:endParaRPr lang="en-US" altLang="zh-CN" dirty="0"/>
          </a:p>
          <a:p>
            <a:pPr lvl="3"/>
            <a:endParaRPr lang="en-US" altLang="zh-CN" dirty="0"/>
          </a:p>
          <a:p>
            <a:pPr lvl="1"/>
            <a:r>
              <a:rPr lang="en-US" altLang="zh-CN" dirty="0"/>
              <a:t>Sparse Non-Negative Matrix Factorization (</a:t>
            </a:r>
            <a:r>
              <a:rPr lang="en-US" altLang="zh-CN" dirty="0" err="1"/>
              <a:t>sNMF</a:t>
            </a:r>
            <a:r>
              <a:rPr lang="en-US" altLang="zh-CN" dirty="0"/>
              <a:t>): </a:t>
            </a:r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7826" y="1987955"/>
            <a:ext cx="3564897" cy="3622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7826" y="3017873"/>
            <a:ext cx="3564896" cy="39956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3395" y="3945424"/>
            <a:ext cx="3543635" cy="83580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3395" y="5338763"/>
            <a:ext cx="57531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504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903514"/>
            <a:ext cx="7886700" cy="1733360"/>
          </a:xfrm>
        </p:spPr>
        <p:txBody>
          <a:bodyPr>
            <a:normAutofit/>
          </a:bodyPr>
          <a:lstStyle/>
          <a:p>
            <a:r>
              <a:rPr lang="en-US" altLang="zh-CN" dirty="0"/>
              <a:t>The general scenario</a:t>
            </a:r>
          </a:p>
          <a:p>
            <a:pPr lvl="1"/>
            <a:r>
              <a:rPr lang="en-US" altLang="zh-CN" dirty="0"/>
              <a:t>Randomly hide 10% to 50% samples of the footfall matrix. 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4409" y="2720835"/>
            <a:ext cx="4699591" cy="334216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85" y="2925297"/>
            <a:ext cx="3779990" cy="293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383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903515"/>
            <a:ext cx="7886700" cy="1627034"/>
          </a:xfrm>
        </p:spPr>
        <p:txBody>
          <a:bodyPr>
            <a:normAutofit fontScale="92500"/>
          </a:bodyPr>
          <a:lstStyle/>
          <a:p>
            <a:r>
              <a:rPr lang="en-US" altLang="zh-CN" dirty="0"/>
              <a:t>The location selection scenario</a:t>
            </a:r>
          </a:p>
          <a:p>
            <a:pPr lvl="1"/>
            <a:r>
              <a:rPr lang="en-US" altLang="zh-CN" dirty="0"/>
              <a:t>Randomly hide 10% to 50% columns of the footfall matrix. </a:t>
            </a:r>
            <a:endParaRPr lang="zh-CN" altLang="en-US" dirty="0"/>
          </a:p>
          <a:p>
            <a:pPr lvl="1"/>
            <a:r>
              <a:rPr lang="en-US" altLang="zh-CN" dirty="0"/>
              <a:t>The hidden columns correspond to location candidates. 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2484" y="3030279"/>
            <a:ext cx="4009345" cy="303148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37" y="2764144"/>
            <a:ext cx="4051416" cy="364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913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903514"/>
            <a:ext cx="7886700" cy="1793347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/>
              <a:t>The market investigation scenarios</a:t>
            </a:r>
          </a:p>
          <a:p>
            <a:pPr lvl="1"/>
            <a:r>
              <a:rPr lang="en-US" altLang="zh-CN" dirty="0"/>
              <a:t>Randomly sample 10%-50% rows and columns.</a:t>
            </a:r>
          </a:p>
          <a:p>
            <a:pPr lvl="1"/>
            <a:r>
              <a:rPr lang="en-US" altLang="zh-CN" dirty="0"/>
              <a:t>The sampled rows and columns are investigated service and residential points.  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0053" y="3104716"/>
            <a:ext cx="4117024" cy="312597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3" y="2711312"/>
            <a:ext cx="5071730" cy="373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518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903515"/>
            <a:ext cx="7886700" cy="1531342"/>
          </a:xfrm>
        </p:spPr>
        <p:txBody>
          <a:bodyPr>
            <a:normAutofit fontScale="92500"/>
          </a:bodyPr>
          <a:lstStyle/>
          <a:p>
            <a:r>
              <a:rPr lang="en-US" altLang="zh-CN" dirty="0"/>
              <a:t>The setting of parameters</a:t>
            </a:r>
          </a:p>
          <a:p>
            <a:pPr lvl="1" algn="just"/>
            <a:r>
              <a:rPr lang="en-US" altLang="zh-CN" dirty="0">
                <a:solidFill>
                  <a:schemeClr val="tx1"/>
                </a:solidFill>
              </a:rPr>
              <a:t>The performance of our approximate method is just slightly worse than the optimal performance of the traversal method.</a:t>
            </a:r>
            <a:endParaRPr lang="zh-CN" altLang="en-US" dirty="0"/>
          </a:p>
          <a:p>
            <a:pPr lvl="1"/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908" y="2541182"/>
            <a:ext cx="8336627" cy="374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8175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Conclusions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43586" y="797186"/>
            <a:ext cx="7886700" cy="5880058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20000"/>
              </a:lnSpc>
            </a:pPr>
            <a:r>
              <a:rPr lang="en-US" altLang="zh-CN" dirty="0"/>
              <a:t>The model proposed by this study have following contributions:</a:t>
            </a:r>
          </a:p>
          <a:p>
            <a:pPr lvl="1" algn="just">
              <a:lnSpc>
                <a:spcPct val="120000"/>
              </a:lnSpc>
            </a:pPr>
            <a:r>
              <a:rPr lang="en-US" altLang="zh-CN" dirty="0"/>
              <a:t>GR-NMF is able to </a:t>
            </a:r>
            <a:r>
              <a:rPr lang="en-US" altLang="zh-CN" b="1" dirty="0">
                <a:solidFill>
                  <a:srgbClr val="FF0000"/>
                </a:solidFill>
              </a:rPr>
              <a:t>jointly model implicit knowledge </a:t>
            </a:r>
            <a:r>
              <a:rPr lang="en-US" altLang="zh-CN" dirty="0"/>
              <a:t>hidden inside customer volumes </a:t>
            </a:r>
            <a:r>
              <a:rPr lang="en-US" altLang="zh-CN" b="1" dirty="0">
                <a:solidFill>
                  <a:srgbClr val="FF0000"/>
                </a:solidFill>
              </a:rPr>
              <a:t>and explicit knowledge </a:t>
            </a:r>
            <a:r>
              <a:rPr lang="en-US" altLang="zh-CN" dirty="0"/>
              <a:t>expressed as geographical relations.</a:t>
            </a:r>
          </a:p>
          <a:p>
            <a:pPr lvl="1" algn="just">
              <a:lnSpc>
                <a:spcPct val="120000"/>
              </a:lnSpc>
            </a:pPr>
            <a:r>
              <a:rPr lang="en-US" altLang="zh-CN" dirty="0"/>
              <a:t>GR-NMF has a unified probabilistic interpretation, which makes </a:t>
            </a:r>
            <a:r>
              <a:rPr lang="en-US" altLang="zh-CN" b="1" dirty="0">
                <a:solidFill>
                  <a:srgbClr val="FF0000"/>
                </a:solidFill>
              </a:rPr>
              <a:t>the model theoretically solid</a:t>
            </a:r>
            <a:r>
              <a:rPr lang="en-US" altLang="zh-CN" dirty="0"/>
              <a:t>.</a:t>
            </a:r>
            <a:endParaRPr lang="en-US" altLang="zh-CN" b="1" dirty="0">
              <a:solidFill>
                <a:srgbClr val="FF0000"/>
              </a:solidFill>
            </a:endParaRPr>
          </a:p>
          <a:p>
            <a:pPr lvl="1" algn="just">
              <a:lnSpc>
                <a:spcPct val="120000"/>
              </a:lnSpc>
            </a:pPr>
            <a:r>
              <a:rPr lang="en-US" altLang="zh-CN" dirty="0"/>
              <a:t>Extensive experiments are conducted on </a:t>
            </a:r>
            <a:r>
              <a:rPr lang="en-US" altLang="zh-CN" b="1" dirty="0">
                <a:solidFill>
                  <a:srgbClr val="FF0000"/>
                </a:solidFill>
              </a:rPr>
              <a:t>a real-life outpatient dataset</a:t>
            </a:r>
            <a:r>
              <a:rPr lang="en-US" altLang="zh-CN" dirty="0"/>
              <a:t> obtained from the Shenzhen city of China. </a:t>
            </a:r>
          </a:p>
          <a:p>
            <a:pPr lvl="1" algn="just">
              <a:lnSpc>
                <a:spcPct val="120000"/>
              </a:lnSpc>
            </a:pPr>
            <a:r>
              <a:rPr lang="en-US" altLang="zh-CN" dirty="0"/>
              <a:t>The results show that </a:t>
            </a:r>
            <a:r>
              <a:rPr lang="en-US" altLang="zh-CN" b="1" dirty="0">
                <a:solidFill>
                  <a:srgbClr val="FF0000"/>
                </a:solidFill>
              </a:rPr>
              <a:t>GR-NMF outperforms competitive baselines</a:t>
            </a:r>
            <a:r>
              <a:rPr lang="en-US" altLang="zh-CN" dirty="0"/>
              <a:t> consistently in various application scenarios with different sampling rates.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017292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709740" y="2687150"/>
            <a:ext cx="7772400" cy="823368"/>
          </a:xfrm>
        </p:spPr>
        <p:txBody>
          <a:bodyPr/>
          <a:lstStyle/>
          <a:p>
            <a:r>
              <a:rPr lang="en-US" altLang="zh-CN" dirty="0"/>
              <a:t>Thank You!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half" idx="2"/>
          </p:nvPr>
        </p:nvSpPr>
        <p:spPr>
          <a:xfrm>
            <a:off x="670560" y="4692974"/>
            <a:ext cx="5301628" cy="1037266"/>
          </a:xfrm>
        </p:spPr>
        <p:txBody>
          <a:bodyPr>
            <a:norm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</a:rPr>
              <a:t>Email: </a:t>
            </a:r>
            <a:r>
              <a:rPr lang="en-US" altLang="zh-CN" sz="2400" dirty="0">
                <a:latin typeface="Times New Roman" panose="02020603050405020304" pitchFamily="18" charset="0"/>
                <a:hlinkClick r:id="rId2"/>
              </a:rPr>
              <a:t>jywang@buaa.edu.cn</a:t>
            </a:r>
            <a:endParaRPr lang="en-US" altLang="zh-CN" sz="2400" dirty="0">
              <a:latin typeface="Times New Roman" panose="02020603050405020304" pitchFamily="18" charset="0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</a:rPr>
              <a:t>Webpage: </a:t>
            </a:r>
            <a:r>
              <a:rPr lang="en-US" altLang="zh-CN" sz="2400" dirty="0">
                <a:latin typeface="Times New Roman" panose="02020603050405020304" pitchFamily="18" charset="0"/>
                <a:hlinkClick r:id="rId3"/>
              </a:rPr>
              <a:t>http://</a:t>
            </a:r>
            <a:r>
              <a:rPr lang="en-US" altLang="zh-CN" sz="2400">
                <a:latin typeface="Times New Roman" panose="02020603050405020304" pitchFamily="18" charset="0"/>
                <a:hlinkClick r:id="rId3"/>
              </a:rPr>
              <a:t>www.bigscity.com/</a:t>
            </a:r>
            <a:r>
              <a:rPr lang="en-US" altLang="zh-CN" sz="2400">
                <a:latin typeface="Times New Roman" panose="02020603050405020304" pitchFamily="18" charset="0"/>
              </a:rPr>
              <a:t> </a:t>
            </a:r>
            <a:endParaRPr lang="en-US" altLang="zh-CN" sz="24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4713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Dimensionality of Latent Space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373467" y="935412"/>
            <a:ext cx="8260169" cy="712635"/>
          </a:xfrm>
        </p:spPr>
        <p:txBody>
          <a:bodyPr/>
          <a:lstStyle/>
          <a:p>
            <a:r>
              <a:rPr lang="en-US" altLang="zh-CN" dirty="0"/>
              <a:t>We set H = 20 as the default setting in the experiments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98" y="2564774"/>
            <a:ext cx="7743825" cy="3072550"/>
          </a:xfrm>
          <a:prstGeom prst="rect">
            <a:avLst/>
          </a:prstGeom>
        </p:spPr>
      </p:pic>
      <p:cxnSp>
        <p:nvCxnSpPr>
          <p:cNvPr id="10" name="直接箭头连接符 9"/>
          <p:cNvCxnSpPr>
            <a:stCxn id="11" idx="2"/>
          </p:cNvCxnSpPr>
          <p:nvPr/>
        </p:nvCxnSpPr>
        <p:spPr>
          <a:xfrm flipH="1">
            <a:off x="4503551" y="2641529"/>
            <a:ext cx="536281" cy="160086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3465522" y="2118309"/>
            <a:ext cx="31486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default setting 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750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Explicit </a:t>
            </a:r>
            <a:r>
              <a:rPr lang="en-US" altLang="zh-CN" b="1" dirty="0"/>
              <a:t>Knowledge</a:t>
            </a:r>
          </a:p>
          <a:p>
            <a:pPr lvl="1"/>
            <a:r>
              <a:rPr lang="en-US" altLang="zh-CN" dirty="0"/>
              <a:t>Correlation with a known reason</a:t>
            </a:r>
          </a:p>
          <a:p>
            <a:pPr lvl="2"/>
            <a:r>
              <a:rPr lang="en-US" altLang="zh-CN" dirty="0"/>
              <a:t>For example: twins are looked like each other. </a:t>
            </a:r>
            <a:endParaRPr lang="zh-CN" altLang="en-US" dirty="0"/>
          </a:p>
        </p:txBody>
      </p:sp>
      <p:sp>
        <p:nvSpPr>
          <p:cNvPr id="2" name="内容占位符 1"/>
          <p:cNvSpPr>
            <a:spLocks noGrp="1"/>
          </p:cNvSpPr>
          <p:nvPr>
            <p:ph sz="half" idx="2"/>
          </p:nvPr>
        </p:nvSpPr>
        <p:spPr>
          <a:xfrm>
            <a:off x="4533455" y="929640"/>
            <a:ext cx="4355362" cy="5247323"/>
          </a:xfrm>
        </p:spPr>
        <p:txBody>
          <a:bodyPr/>
          <a:lstStyle/>
          <a:p>
            <a:r>
              <a:rPr lang="en-US" altLang="zh-CN" b="1" dirty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Implicit </a:t>
            </a:r>
            <a:r>
              <a:rPr lang="en-US" altLang="zh-CN" b="1" dirty="0"/>
              <a:t>Knowledge</a:t>
            </a:r>
          </a:p>
          <a:p>
            <a:pPr lvl="1"/>
            <a:r>
              <a:rPr lang="en-US" altLang="zh-CN" dirty="0"/>
              <a:t>Correlation with unknown reasons</a:t>
            </a:r>
          </a:p>
          <a:p>
            <a:pPr lvl="2"/>
            <a:r>
              <a:rPr lang="en-US" altLang="zh-CN" dirty="0"/>
              <a:t>For example: doppelganger</a:t>
            </a:r>
          </a:p>
          <a:p>
            <a:pPr lvl="1"/>
            <a:endParaRPr lang="zh-CN" altLang="en-US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Motivation: </a:t>
            </a:r>
            <a:r>
              <a:rPr lang="en-US" altLang="zh-CN" dirty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Implicit</a:t>
            </a:r>
            <a:r>
              <a:rPr lang="en-US" altLang="zh-CN" dirty="0"/>
              <a:t> </a:t>
            </a:r>
            <a:r>
              <a:rPr lang="en-US" altLang="zh-CN" dirty="0" err="1"/>
              <a:t>v.s</a:t>
            </a:r>
            <a:r>
              <a:rPr lang="en-US" altLang="zh-CN" dirty="0"/>
              <a:t>. </a:t>
            </a:r>
            <a:r>
              <a:rPr lang="en-US" altLang="zh-CN" dirty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Explicit </a:t>
            </a:r>
            <a:r>
              <a:rPr lang="en-US" altLang="zh-CN" dirty="0"/>
              <a:t>Knowledge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200" y="2907526"/>
            <a:ext cx="3672408" cy="308610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9150" y="2907526"/>
            <a:ext cx="4161084" cy="308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62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Application Scenarios 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7384" y="882248"/>
            <a:ext cx="7886700" cy="5678039"/>
          </a:xfrm>
        </p:spPr>
        <p:txBody>
          <a:bodyPr>
            <a:normAutofit fontScale="77500" lnSpcReduction="20000"/>
          </a:bodyPr>
          <a:lstStyle/>
          <a:p>
            <a:r>
              <a:rPr lang="en-US" altLang="zh-CN" dirty="0"/>
              <a:t>The problem definition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r>
              <a:rPr lang="en-US" altLang="zh-CN" dirty="0">
                <a:solidFill>
                  <a:srgbClr val="FF5050"/>
                </a:solidFill>
              </a:rPr>
              <a:t>Implicit</a:t>
            </a:r>
            <a:r>
              <a:rPr lang="en-US" altLang="zh-CN" dirty="0"/>
              <a:t> and </a:t>
            </a:r>
            <a:r>
              <a:rPr lang="en-US" altLang="zh-CN" dirty="0">
                <a:solidFill>
                  <a:srgbClr val="FF5050"/>
                </a:solidFill>
              </a:rPr>
              <a:t>explicit </a:t>
            </a:r>
            <a:r>
              <a:rPr lang="en-US" altLang="zh-CN" dirty="0"/>
              <a:t>knowledges in footfall prediction</a:t>
            </a:r>
          </a:p>
          <a:p>
            <a:pPr lvl="1"/>
            <a:r>
              <a:rPr lang="en-US" altLang="zh-CN" dirty="0"/>
              <a:t>Explicit knowledges:  </a:t>
            </a:r>
            <a:r>
              <a:rPr lang="en-US" altLang="zh-CN" b="1" dirty="0">
                <a:solidFill>
                  <a:srgbClr val="FF0000"/>
                </a:solidFill>
              </a:rPr>
              <a:t>geographical correlations</a:t>
            </a:r>
          </a:p>
          <a:p>
            <a:pPr lvl="1"/>
            <a:r>
              <a:rPr lang="en-US" altLang="zh-CN" dirty="0"/>
              <a:t>Implicit knowledges:  </a:t>
            </a:r>
            <a:r>
              <a:rPr lang="en-US" altLang="zh-CN" b="1" dirty="0">
                <a:solidFill>
                  <a:srgbClr val="FF0000"/>
                </a:solidFill>
              </a:rPr>
              <a:t>latent correlations</a:t>
            </a:r>
          </a:p>
          <a:p>
            <a:pPr lvl="3"/>
            <a:endParaRPr lang="en-US" altLang="zh-CN" b="1" dirty="0">
              <a:solidFill>
                <a:srgbClr val="FF0000"/>
              </a:solidFill>
            </a:endParaRPr>
          </a:p>
          <a:p>
            <a:r>
              <a:rPr lang="en-US" altLang="zh-CN" dirty="0"/>
              <a:t>Ideas: Mining </a:t>
            </a:r>
            <a:r>
              <a:rPr lang="en-US" altLang="zh-CN" dirty="0">
                <a:solidFill>
                  <a:srgbClr val="FF5050"/>
                </a:solidFill>
              </a:rPr>
              <a:t>implicit</a:t>
            </a:r>
            <a:r>
              <a:rPr lang="en-US" altLang="zh-CN" dirty="0"/>
              <a:t> and </a:t>
            </a:r>
            <a:r>
              <a:rPr lang="en-US" altLang="zh-CN" dirty="0">
                <a:solidFill>
                  <a:srgbClr val="FF5050"/>
                </a:solidFill>
              </a:rPr>
              <a:t>explicit </a:t>
            </a:r>
            <a:r>
              <a:rPr lang="en-US" altLang="zh-CN" dirty="0"/>
              <a:t>knowledges with an fusion model framework.</a:t>
            </a:r>
          </a:p>
          <a:p>
            <a:pPr lvl="1"/>
            <a:r>
              <a:rPr lang="en-US" altLang="zh-CN" dirty="0"/>
              <a:t>Explicit knowledges:  </a:t>
            </a:r>
            <a:r>
              <a:rPr lang="en-US" altLang="zh-CN" b="1" dirty="0">
                <a:solidFill>
                  <a:srgbClr val="7030A0"/>
                </a:solidFill>
              </a:rPr>
              <a:t>linear regression models</a:t>
            </a:r>
          </a:p>
          <a:p>
            <a:pPr lvl="1"/>
            <a:r>
              <a:rPr lang="en-US" altLang="zh-CN" dirty="0"/>
              <a:t>Implicit knowledges:  </a:t>
            </a:r>
            <a:r>
              <a:rPr lang="en-US" altLang="zh-CN" sz="2500" b="1" dirty="0">
                <a:solidFill>
                  <a:srgbClr val="7030A0"/>
                </a:solidFill>
              </a:rPr>
              <a:t>matrix factorization models</a:t>
            </a:r>
          </a:p>
          <a:p>
            <a:pPr lvl="1"/>
            <a:endParaRPr lang="zh-CN" altLang="en-US" dirty="0"/>
          </a:p>
        </p:txBody>
      </p:sp>
      <p:grpSp>
        <p:nvGrpSpPr>
          <p:cNvPr id="12" name="组合 11"/>
          <p:cNvGrpSpPr/>
          <p:nvPr/>
        </p:nvGrpSpPr>
        <p:grpSpPr>
          <a:xfrm>
            <a:off x="628650" y="1459030"/>
            <a:ext cx="7315228" cy="1815800"/>
            <a:chOff x="571472" y="1841807"/>
            <a:chExt cx="8002528" cy="2355553"/>
          </a:xfrm>
        </p:grpSpPr>
        <p:sp>
          <p:nvSpPr>
            <p:cNvPr id="4" name="椭圆 3"/>
            <p:cNvSpPr/>
            <p:nvPr/>
          </p:nvSpPr>
          <p:spPr>
            <a:xfrm>
              <a:off x="571472" y="2852936"/>
              <a:ext cx="2416352" cy="8640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椭圆 4"/>
            <p:cNvSpPr/>
            <p:nvPr/>
          </p:nvSpPr>
          <p:spPr>
            <a:xfrm>
              <a:off x="6157648" y="2852936"/>
              <a:ext cx="2416352" cy="8640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7160" y="1841807"/>
              <a:ext cx="1704975" cy="155257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7" name="矩形 6"/>
            <p:cNvSpPr/>
            <p:nvPr/>
          </p:nvSpPr>
          <p:spPr>
            <a:xfrm>
              <a:off x="855209" y="3797250"/>
              <a:ext cx="218675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Customer Point</a:t>
              </a:r>
              <a:endPara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6369251" y="3797250"/>
              <a:ext cx="186551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Service Point</a:t>
              </a:r>
              <a:endPara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17688" y="1899515"/>
              <a:ext cx="1656184" cy="1494867"/>
            </a:xfrm>
            <a:prstGeom prst="rect">
              <a:avLst/>
            </a:prstGeom>
          </p:spPr>
        </p:pic>
        <p:sp>
          <p:nvSpPr>
            <p:cNvPr id="10" name="右箭头 9"/>
            <p:cNvSpPr/>
            <p:nvPr/>
          </p:nvSpPr>
          <p:spPr>
            <a:xfrm>
              <a:off x="3490440" y="2921904"/>
              <a:ext cx="2164592" cy="432048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2834569" y="1976116"/>
              <a:ext cx="3474862" cy="8002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Prediction target</a:t>
              </a:r>
              <a:r>
                <a:rPr lang="zh-CN" altLang="en-US" sz="24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：</a:t>
              </a:r>
              <a:endParaRPr lang="en-US" altLang="zh-CN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en-US" altLang="zh-CN" sz="2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Customer Volume (</a:t>
              </a:r>
              <a:r>
                <a:rPr lang="en-US" altLang="zh-CN" sz="2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footfall)</a:t>
              </a:r>
              <a:endParaRPr lang="zh-CN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1797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sz="half" idx="1"/>
          </p:nvPr>
        </p:nvSpPr>
        <p:spPr>
          <a:xfrm>
            <a:off x="586118" y="929640"/>
            <a:ext cx="3886200" cy="5247323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en-US" altLang="zh-CN" dirty="0"/>
              <a:t>Footfall prediction</a:t>
            </a:r>
          </a:p>
          <a:p>
            <a:pPr lvl="1" algn="just">
              <a:lnSpc>
                <a:spcPct val="120000"/>
              </a:lnSpc>
            </a:pPr>
            <a:r>
              <a:rPr lang="en-US" altLang="zh-CN" dirty="0"/>
              <a:t>Geo-spotting (</a:t>
            </a:r>
            <a:r>
              <a:rPr lang="en-US" altLang="zh-CN" dirty="0" err="1"/>
              <a:t>Karamshuk</a:t>
            </a:r>
            <a:r>
              <a:rPr lang="en-US" altLang="zh-CN" dirty="0"/>
              <a:t> et al. 2013)</a:t>
            </a:r>
          </a:p>
          <a:p>
            <a:pPr lvl="1" algn="just">
              <a:lnSpc>
                <a:spcPct val="120000"/>
              </a:lnSpc>
            </a:pPr>
            <a:r>
              <a:rPr lang="en-US" altLang="zh-CN" dirty="0"/>
              <a:t>Optimized  location selection (Li et al. 2015)</a:t>
            </a:r>
          </a:p>
          <a:p>
            <a:pPr lvl="1" algn="just">
              <a:lnSpc>
                <a:spcPct val="120000"/>
              </a:lnSpc>
            </a:pPr>
            <a:r>
              <a:rPr lang="en-US" altLang="zh-CN" dirty="0"/>
              <a:t>Real estate appraisal (Fu et al. 2014a; 2014b)</a:t>
            </a:r>
          </a:p>
          <a:p>
            <a:pPr lvl="1" algn="just">
              <a:lnSpc>
                <a:spcPct val="120000"/>
              </a:lnSpc>
            </a:pPr>
            <a:r>
              <a:rPr lang="en-US" altLang="zh-CN" dirty="0"/>
              <a:t>Service requirements mining (Xu et al. 2016)</a:t>
            </a:r>
          </a:p>
          <a:p>
            <a:pPr lvl="1" algn="just">
              <a:lnSpc>
                <a:spcPct val="120000"/>
              </a:lnSpc>
            </a:pPr>
            <a:endParaRPr lang="en-US" altLang="zh-CN" dirty="0"/>
          </a:p>
          <a:p>
            <a:pPr algn="just">
              <a:lnSpc>
                <a:spcPct val="120000"/>
              </a:lnSpc>
            </a:pPr>
            <a:r>
              <a:rPr lang="en-US" altLang="zh-CN" dirty="0"/>
              <a:t>Limitation:</a:t>
            </a:r>
          </a:p>
          <a:p>
            <a:pPr lvl="1" algn="just">
              <a:lnSpc>
                <a:spcPct val="120000"/>
              </a:lnSpc>
            </a:pPr>
            <a:r>
              <a:rPr lang="en-US" altLang="zh-CN" dirty="0"/>
              <a:t>Most of these approaches are based on explicit geographic contexts. </a:t>
            </a:r>
          </a:p>
          <a:p>
            <a:pPr lvl="1" algn="just">
              <a:lnSpc>
                <a:spcPct val="120000"/>
              </a:lnSpc>
            </a:pPr>
            <a:r>
              <a:rPr lang="en-US" altLang="zh-CN" dirty="0"/>
              <a:t>Few methods have the ability to exploit implicit correlations in data.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2000" dirty="0"/>
              <a:t>Implicit correlations mining</a:t>
            </a:r>
          </a:p>
          <a:p>
            <a:pPr lvl="1" algn="just">
              <a:lnSpc>
                <a:spcPct val="120000"/>
              </a:lnSpc>
            </a:pPr>
            <a:r>
              <a:rPr lang="it-IT" altLang="zh-CN" sz="1700" dirty="0"/>
              <a:t>PHF-MF Model (Cui et al. 2011b; 2011a)</a:t>
            </a:r>
          </a:p>
          <a:p>
            <a:pPr lvl="1" algn="just">
              <a:lnSpc>
                <a:spcPct val="120000"/>
              </a:lnSpc>
            </a:pPr>
            <a:r>
              <a:rPr lang="da-DK" altLang="zh-CN" sz="1700" dirty="0"/>
              <a:t>Geo-MF Model (Lian et al. 2014)</a:t>
            </a:r>
          </a:p>
          <a:p>
            <a:pPr lvl="1" algn="just">
              <a:lnSpc>
                <a:spcPct val="120000"/>
              </a:lnSpc>
            </a:pPr>
            <a:r>
              <a:rPr lang="en-US" altLang="zh-CN" sz="1700" dirty="0"/>
              <a:t>CLAR model (Zheng et al. 2010a)</a:t>
            </a:r>
          </a:p>
          <a:p>
            <a:pPr lvl="1" algn="just">
              <a:lnSpc>
                <a:spcPct val="120000"/>
              </a:lnSpc>
            </a:pPr>
            <a:r>
              <a:rPr lang="en-US" altLang="zh-CN" sz="1700" dirty="0"/>
              <a:t>UCLAF model (Zheng et al. 2010b; 2012)</a:t>
            </a:r>
            <a:endParaRPr lang="da-DK" altLang="zh-CN" sz="1700" dirty="0"/>
          </a:p>
          <a:p>
            <a:pPr lvl="1" algn="just">
              <a:lnSpc>
                <a:spcPct val="120000"/>
              </a:lnSpc>
            </a:pPr>
            <a:endParaRPr lang="da-DK" altLang="zh-CN" sz="1700" dirty="0"/>
          </a:p>
          <a:p>
            <a:pPr algn="just">
              <a:lnSpc>
                <a:spcPct val="120000"/>
              </a:lnSpc>
            </a:pPr>
            <a:r>
              <a:rPr lang="en-US" altLang="zh-CN" sz="2000" dirty="0"/>
              <a:t>Limitation:</a:t>
            </a:r>
          </a:p>
          <a:p>
            <a:pPr lvl="1" algn="just">
              <a:lnSpc>
                <a:spcPct val="120000"/>
              </a:lnSpc>
            </a:pPr>
            <a:r>
              <a:rPr lang="en-US" altLang="zh-CN" sz="1700" dirty="0"/>
              <a:t>Most of these works treat implicit correlations as the most important knowledge.</a:t>
            </a:r>
          </a:p>
          <a:p>
            <a:pPr lvl="1" algn="just">
              <a:lnSpc>
                <a:spcPct val="120000"/>
              </a:lnSpc>
            </a:pPr>
            <a:r>
              <a:rPr lang="en-US" altLang="zh-CN" sz="1700" dirty="0"/>
              <a:t>Uses explicit information as their regulations.</a:t>
            </a: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Related Works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75661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Implicit Correlations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Probabilistic Matrix Factorization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r>
              <a:rPr lang="en-US" altLang="zh-CN" dirty="0"/>
              <a:t>Objective function:</a:t>
            </a:r>
            <a:endParaRPr lang="zh-CN" alt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473048" y="1651087"/>
            <a:ext cx="8197903" cy="3253269"/>
            <a:chOff x="457200" y="2119947"/>
            <a:chExt cx="8197903" cy="3253269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2137501"/>
              <a:ext cx="3916280" cy="302382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6278839" y="2119947"/>
              <a:ext cx="2376264" cy="945830"/>
            </a:xfrm>
            <a:prstGeom prst="rect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Service Points</a:t>
              </a:r>
            </a:p>
            <a:p>
              <a:pPr algn="ctr"/>
              <a:r>
                <a: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-Hidden Space</a:t>
              </a:r>
              <a:endPara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 rot="16200000">
              <a:off x="4196730" y="3699030"/>
              <a:ext cx="2340260" cy="1008112"/>
            </a:xfrm>
            <a:prstGeom prst="rect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Residential Points</a:t>
              </a:r>
            </a:p>
            <a:p>
              <a:pPr algn="ctr"/>
              <a:r>
                <a:rPr lang="en-US" altLang="zh-C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-Hidden Space</a:t>
              </a:r>
              <a:endPara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7368353" y="3433645"/>
              <a:ext cx="614271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4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×</a:t>
              </a:r>
              <a:endParaRPr lang="zh-CN" altLang="en-US" sz="4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4066344" y="3649411"/>
              <a:ext cx="614271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4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=</a:t>
              </a:r>
              <a:endParaRPr lang="zh-CN" altLang="en-US" sz="4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5147" y="5598772"/>
            <a:ext cx="6035536" cy="715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100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Explicit Correlations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Geographical Regression</a:t>
            </a:r>
          </a:p>
          <a:p>
            <a:pPr lvl="1"/>
            <a:r>
              <a:rPr lang="en-US" altLang="zh-CN" dirty="0"/>
              <a:t>The linear regression model</a:t>
            </a:r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r>
              <a:rPr lang="en-US" altLang="zh-CN" dirty="0"/>
              <a:t>A tensor/matrix expression of LR model</a:t>
            </a:r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r>
              <a:rPr lang="en-US" altLang="zh-CN" dirty="0"/>
              <a:t>The objective function for footfall prediction   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300" y="1953252"/>
            <a:ext cx="3960440" cy="89692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3610352"/>
            <a:ext cx="3312368" cy="54913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1" y="5126842"/>
            <a:ext cx="7258050" cy="90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087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Explicit knowledge: Geographical Context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842554"/>
            <a:ext cx="8012430" cy="595448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CN" dirty="0">
                <a:solidFill>
                  <a:srgbClr val="C00000"/>
                </a:solidFill>
              </a:rPr>
              <a:t>Geographical Relation</a:t>
            </a:r>
          </a:p>
          <a:p>
            <a:pPr lvl="1">
              <a:lnSpc>
                <a:spcPct val="100000"/>
              </a:lnSpc>
            </a:pPr>
            <a:r>
              <a:rPr lang="en-US" altLang="zh-CN" dirty="0"/>
              <a:t>The geographic relationship between service and customer points</a:t>
            </a:r>
          </a:p>
          <a:p>
            <a:pPr lvl="2">
              <a:lnSpc>
                <a:spcPct val="100000"/>
              </a:lnSpc>
            </a:pPr>
            <a:r>
              <a:rPr lang="en-US" altLang="zh-CN" sz="1800" dirty="0">
                <a:solidFill>
                  <a:srgbClr val="7030A0"/>
                </a:solidFill>
              </a:rPr>
              <a:t>Geographical distance </a:t>
            </a:r>
          </a:p>
          <a:p>
            <a:pPr lvl="2">
              <a:lnSpc>
                <a:spcPct val="100000"/>
              </a:lnSpc>
            </a:pPr>
            <a:r>
              <a:rPr lang="en-US" altLang="zh-CN" sz="1800" dirty="0">
                <a:solidFill>
                  <a:srgbClr val="7030A0"/>
                </a:solidFill>
              </a:rPr>
              <a:t>Number of service/ customer points around customer/ service points</a:t>
            </a:r>
          </a:p>
          <a:p>
            <a:pPr>
              <a:lnSpc>
                <a:spcPct val="100000"/>
              </a:lnSpc>
            </a:pPr>
            <a:r>
              <a:rPr lang="en-US" altLang="zh-CN" dirty="0">
                <a:solidFill>
                  <a:srgbClr val="C00000"/>
                </a:solidFill>
              </a:rPr>
              <a:t>Geographical Similarity</a:t>
            </a:r>
          </a:p>
          <a:p>
            <a:pPr lvl="1">
              <a:lnSpc>
                <a:spcPct val="100000"/>
              </a:lnSpc>
            </a:pPr>
            <a:r>
              <a:rPr lang="en-US" altLang="zh-CN" dirty="0"/>
              <a:t>The footfall similarity among customer-service point pairs that are geographically close.</a:t>
            </a:r>
          </a:p>
          <a:p>
            <a:pPr lvl="2">
              <a:lnSpc>
                <a:spcPct val="100000"/>
              </a:lnSpc>
            </a:pPr>
            <a:r>
              <a:rPr lang="en-US" altLang="zh-CN" sz="1800" dirty="0">
                <a:solidFill>
                  <a:srgbClr val="7030A0"/>
                </a:solidFill>
              </a:rPr>
              <a:t>The average footfall to a service/customer point from the customer/service points nearest to a customer/service point</a:t>
            </a:r>
          </a:p>
          <a:p>
            <a:pPr>
              <a:lnSpc>
                <a:spcPct val="100000"/>
              </a:lnSpc>
            </a:pPr>
            <a:r>
              <a:rPr lang="en-US" altLang="zh-CN" dirty="0">
                <a:solidFill>
                  <a:srgbClr val="C00000"/>
                </a:solidFill>
              </a:rPr>
              <a:t>Social Geography Features</a:t>
            </a:r>
          </a:p>
          <a:p>
            <a:pPr lvl="1">
              <a:lnSpc>
                <a:spcPct val="100000"/>
              </a:lnSpc>
            </a:pPr>
            <a:r>
              <a:rPr lang="en-US" altLang="zh-CN" dirty="0"/>
              <a:t>Social connections between customer and service points</a:t>
            </a:r>
          </a:p>
          <a:p>
            <a:pPr lvl="2">
              <a:lnSpc>
                <a:spcPct val="100000"/>
              </a:lnSpc>
            </a:pPr>
            <a:r>
              <a:rPr lang="en-US" altLang="zh-CN" sz="1800" dirty="0">
                <a:solidFill>
                  <a:srgbClr val="7030A0"/>
                </a:solidFill>
              </a:rPr>
              <a:t>The traffic flow intensity from a customer point  and a service point</a:t>
            </a:r>
          </a:p>
          <a:p>
            <a:pPr lvl="2">
              <a:lnSpc>
                <a:spcPct val="100000"/>
              </a:lnSpc>
            </a:pPr>
            <a:r>
              <a:rPr lang="en-US" altLang="zh-CN" sz="1800" dirty="0">
                <a:solidFill>
                  <a:srgbClr val="7030A0"/>
                </a:solidFill>
              </a:rPr>
              <a:t>Whether a customer point  and a service point are in the same administrative region</a:t>
            </a:r>
            <a:endParaRPr lang="zh-CN" altLang="en-US" sz="1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247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6219" y="4816079"/>
            <a:ext cx="504825" cy="39052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Modeling Unobserved Volumes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812074"/>
            <a:ext cx="7886700" cy="5273449"/>
          </a:xfrm>
        </p:spPr>
        <p:txBody>
          <a:bodyPr/>
          <a:lstStyle/>
          <a:p>
            <a:r>
              <a:rPr lang="en-US" altLang="zh-CN" dirty="0"/>
              <a:t>The objective function</a:t>
            </a:r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Calibrating implicit knowledge modeling with explicit knowledge modeling</a:t>
            </a:r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512" y="3922467"/>
            <a:ext cx="2350687" cy="2417373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5080635" y="4121232"/>
            <a:ext cx="2849789" cy="1885472"/>
            <a:chOff x="4257675" y="3799048"/>
            <a:chExt cx="2849789" cy="1885472"/>
          </a:xfrm>
        </p:grpSpPr>
        <p:sp>
          <p:nvSpPr>
            <p:cNvPr id="10" name="立方体 9"/>
            <p:cNvSpPr/>
            <p:nvPr/>
          </p:nvSpPr>
          <p:spPr>
            <a:xfrm>
              <a:off x="4257675" y="3931920"/>
              <a:ext cx="1670685" cy="1752600"/>
            </a:xfrm>
            <a:prstGeom prst="cube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 rot="5400000">
              <a:off x="6121672" y="4664916"/>
              <a:ext cx="1851660" cy="119924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6173674" y="4340157"/>
              <a:ext cx="614271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4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×</a:t>
              </a:r>
              <a:endParaRPr lang="zh-CN" altLang="en-US" sz="4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6874" y="5047061"/>
            <a:ext cx="533400" cy="51435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4654" y="4662341"/>
            <a:ext cx="369570" cy="57195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801" y="5416542"/>
            <a:ext cx="444546" cy="44014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7"/>
          <a:srcRect t="3809" b="-1"/>
          <a:stretch/>
        </p:blipFill>
        <p:spPr>
          <a:xfrm>
            <a:off x="1881710" y="1398621"/>
            <a:ext cx="5114924" cy="89225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3535679" y="1459581"/>
            <a:ext cx="472441" cy="628299"/>
          </a:xfrm>
          <a:prstGeom prst="rect">
            <a:avLst/>
          </a:prstGeom>
          <a:noFill/>
          <a:ln w="5715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356959" y="2445937"/>
            <a:ext cx="22560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Unobserved Volumes</a:t>
            </a:r>
            <a:endParaRPr lang="zh-CN" alt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直接箭头连接符 21"/>
          <p:cNvCxnSpPr>
            <a:endCxn id="19" idx="2"/>
          </p:cNvCxnSpPr>
          <p:nvPr/>
        </p:nvCxnSpPr>
        <p:spPr>
          <a:xfrm flipH="1" flipV="1">
            <a:off x="3771900" y="2087880"/>
            <a:ext cx="800100" cy="44756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左右箭头 23"/>
          <p:cNvSpPr/>
          <p:nvPr/>
        </p:nvSpPr>
        <p:spPr>
          <a:xfrm>
            <a:off x="3690319" y="4886325"/>
            <a:ext cx="1013461" cy="48815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1109872" y="6274713"/>
            <a:ext cx="288771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r>
              <a:rPr lang="en-US" altLang="zh-CN" dirty="0"/>
              <a:t>Implicit knowledge modeling</a:t>
            </a:r>
            <a:endParaRPr lang="zh-CN" altLang="en-US" dirty="0"/>
          </a:p>
        </p:txBody>
      </p:sp>
      <p:sp>
        <p:nvSpPr>
          <p:cNvPr id="26" name="矩形 25"/>
          <p:cNvSpPr/>
          <p:nvPr/>
        </p:nvSpPr>
        <p:spPr>
          <a:xfrm>
            <a:off x="4922786" y="6301549"/>
            <a:ext cx="286206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r>
              <a:rPr lang="en-US" altLang="zh-CN" dirty="0"/>
              <a:t>Explicit knowledge modeling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83530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Model and Inference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903514"/>
            <a:ext cx="7886700" cy="5756366"/>
          </a:xfrm>
        </p:spPr>
        <p:txBody>
          <a:bodyPr>
            <a:normAutofit/>
          </a:bodyPr>
          <a:lstStyle/>
          <a:p>
            <a:r>
              <a:rPr lang="en-US" altLang="zh-CN" b="1" dirty="0"/>
              <a:t>GR-NMF: </a:t>
            </a:r>
            <a:r>
              <a:rPr lang="en-US" altLang="zh-CN" dirty="0"/>
              <a:t>Integrated Model for Footfall Prediction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pPr lvl="1"/>
            <a:endParaRPr lang="en-US" altLang="zh-CN" dirty="0"/>
          </a:p>
          <a:p>
            <a:r>
              <a:rPr lang="en-US" altLang="zh-CN" b="1" dirty="0"/>
              <a:t>Inference </a:t>
            </a:r>
          </a:p>
          <a:p>
            <a:pPr lvl="1"/>
            <a:r>
              <a:rPr lang="en-US" altLang="zh-CN" dirty="0"/>
              <a:t>Alternating Proximal Gradient Descent (APGD)</a:t>
            </a:r>
          </a:p>
          <a:p>
            <a:endParaRPr lang="zh-CN" altLang="en-US" dirty="0"/>
          </a:p>
        </p:txBody>
      </p:sp>
      <p:grpSp>
        <p:nvGrpSpPr>
          <p:cNvPr id="20" name="组合 19"/>
          <p:cNvGrpSpPr/>
          <p:nvPr/>
        </p:nvGrpSpPr>
        <p:grpSpPr>
          <a:xfrm>
            <a:off x="45720" y="1382096"/>
            <a:ext cx="9145980" cy="3604400"/>
            <a:chOff x="45720" y="2052656"/>
            <a:chExt cx="9145980" cy="36044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2"/>
            <a:srcRect l="3103"/>
            <a:stretch/>
          </p:blipFill>
          <p:spPr>
            <a:xfrm>
              <a:off x="45720" y="2052656"/>
              <a:ext cx="6553162" cy="3600400"/>
            </a:xfrm>
            <a:prstGeom prst="rect">
              <a:avLst/>
            </a:prstGeom>
          </p:spPr>
        </p:pic>
        <p:grpSp>
          <p:nvGrpSpPr>
            <p:cNvPr id="5" name="组合 4"/>
            <p:cNvGrpSpPr/>
            <p:nvPr/>
          </p:nvGrpSpPr>
          <p:grpSpPr>
            <a:xfrm>
              <a:off x="915968" y="2264016"/>
              <a:ext cx="7550514" cy="618105"/>
              <a:chOff x="1403648" y="1946799"/>
              <a:chExt cx="7550514" cy="618105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5998673" y="1946799"/>
                <a:ext cx="295548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Implicit Correlations</a:t>
                </a:r>
                <a:endParaRPr lang="zh-CN" alt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7" name="直接连接符 6"/>
              <p:cNvCxnSpPr/>
              <p:nvPr/>
            </p:nvCxnSpPr>
            <p:spPr>
              <a:xfrm>
                <a:off x="1403648" y="2564904"/>
                <a:ext cx="4680520" cy="0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组合 7"/>
            <p:cNvGrpSpPr/>
            <p:nvPr/>
          </p:nvGrpSpPr>
          <p:grpSpPr>
            <a:xfrm>
              <a:off x="915968" y="2962473"/>
              <a:ext cx="7868161" cy="572385"/>
              <a:chOff x="1403648" y="1992519"/>
              <a:chExt cx="7868161" cy="572385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6333953" y="1992519"/>
                <a:ext cx="293785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Explicit Correlations</a:t>
                </a:r>
                <a:endParaRPr lang="zh-CN" alt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0" name="直接连接符 9"/>
              <p:cNvCxnSpPr/>
              <p:nvPr/>
            </p:nvCxnSpPr>
            <p:spPr>
              <a:xfrm>
                <a:off x="1403648" y="2564904"/>
                <a:ext cx="4680520" cy="0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组合 10"/>
            <p:cNvGrpSpPr/>
            <p:nvPr/>
          </p:nvGrpSpPr>
          <p:grpSpPr>
            <a:xfrm>
              <a:off x="1420024" y="3738805"/>
              <a:ext cx="7771676" cy="602865"/>
              <a:chOff x="1403648" y="1962039"/>
              <a:chExt cx="7771676" cy="602865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6227273" y="1962039"/>
                <a:ext cx="294805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Unobserved Volumes</a:t>
                </a:r>
                <a:endParaRPr lang="zh-CN" alt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3" name="直接连接符 12"/>
              <p:cNvCxnSpPr/>
              <p:nvPr/>
            </p:nvCxnSpPr>
            <p:spPr>
              <a:xfrm>
                <a:off x="1403648" y="2564904"/>
                <a:ext cx="4680520" cy="0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组合 13"/>
            <p:cNvGrpSpPr/>
            <p:nvPr/>
          </p:nvGrpSpPr>
          <p:grpSpPr>
            <a:xfrm>
              <a:off x="1244554" y="4448350"/>
              <a:ext cx="7137446" cy="564044"/>
              <a:chOff x="1403648" y="2000860"/>
              <a:chExt cx="7137446" cy="564044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6193977" y="2000860"/>
                <a:ext cx="234711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Sparsity Factors</a:t>
                </a:r>
                <a:endParaRPr lang="zh-CN" alt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6" name="直接连接符 15"/>
              <p:cNvCxnSpPr/>
              <p:nvPr/>
            </p:nvCxnSpPr>
            <p:spPr>
              <a:xfrm>
                <a:off x="1403648" y="2564904"/>
                <a:ext cx="4680520" cy="0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组合 16"/>
            <p:cNvGrpSpPr/>
            <p:nvPr/>
          </p:nvGrpSpPr>
          <p:grpSpPr>
            <a:xfrm>
              <a:off x="147693" y="5145631"/>
              <a:ext cx="8392093" cy="511425"/>
              <a:chOff x="1601768" y="1977279"/>
              <a:chExt cx="8392093" cy="511425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6242513" y="1977279"/>
                <a:ext cx="375134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Non-negativity Constraints</a:t>
                </a:r>
                <a:endParaRPr lang="zh-CN" alt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9" name="直接连接符 18"/>
              <p:cNvCxnSpPr/>
              <p:nvPr/>
            </p:nvCxnSpPr>
            <p:spPr>
              <a:xfrm>
                <a:off x="1601768" y="2488704"/>
                <a:ext cx="4680520" cy="0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5088851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777</Words>
  <Application>Microsoft Office PowerPoint</Application>
  <PresentationFormat>On-screen Show (4:3)</PresentationFormat>
  <Paragraphs>156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宋体</vt:lpstr>
      <vt:lpstr>微软雅黑</vt:lpstr>
      <vt:lpstr>Arial</vt:lpstr>
      <vt:lpstr>Calibri</vt:lpstr>
      <vt:lpstr>Times New Roman</vt:lpstr>
      <vt:lpstr>Wingdings</vt:lpstr>
      <vt:lpstr>Office 主题</vt:lpstr>
      <vt:lpstr>Coupling Implicit and Explicit Knowledge  for Customer Volume Prediction</vt:lpstr>
      <vt:lpstr>Motivation: Implicit v.s. Explicit Knowledge</vt:lpstr>
      <vt:lpstr>Application Scenarios  </vt:lpstr>
      <vt:lpstr>Related Works</vt:lpstr>
      <vt:lpstr>Implicit Correlations</vt:lpstr>
      <vt:lpstr>Explicit Correlations</vt:lpstr>
      <vt:lpstr>Explicit knowledge: Geographical Context</vt:lpstr>
      <vt:lpstr>Modeling Unobserved Volumes</vt:lpstr>
      <vt:lpstr>Model and Inference</vt:lpstr>
      <vt:lpstr>Experiments</vt:lpstr>
      <vt:lpstr>Experiments</vt:lpstr>
      <vt:lpstr>Experiments</vt:lpstr>
      <vt:lpstr>Experiments</vt:lpstr>
      <vt:lpstr>Experiments</vt:lpstr>
      <vt:lpstr>Experiments</vt:lpstr>
      <vt:lpstr>Conclusions</vt:lpstr>
      <vt:lpstr>Thank You!</vt:lpstr>
      <vt:lpstr>Dimensionality of Latent Space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JimmyW</dc:creator>
  <cp:lastModifiedBy>Jimmy</cp:lastModifiedBy>
  <cp:revision>238</cp:revision>
  <dcterms:created xsi:type="dcterms:W3CDTF">2017-01-30T11:34:41Z</dcterms:created>
  <dcterms:modified xsi:type="dcterms:W3CDTF">2018-10-05T02:52:08Z</dcterms:modified>
</cp:coreProperties>
</file>